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6"/>
  </p:notesMasterIdLst>
  <p:sldIdLst>
    <p:sldId id="257" r:id="rId5"/>
  </p:sldIdLst>
  <p:sldSz cx="32404050" cy="396049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503B"/>
    <a:srgbClr val="E0CAEC"/>
    <a:srgbClr val="AD76CC"/>
    <a:srgbClr val="56296E"/>
    <a:srgbClr val="C59DDB"/>
    <a:srgbClr val="5C8AE6"/>
    <a:srgbClr val="666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793" autoAdjust="0"/>
    <p:restoredTop sz="95755" autoAdjust="0"/>
  </p:normalViewPr>
  <p:slideViewPr>
    <p:cSldViewPr snapToGrid="0">
      <p:cViewPr varScale="1">
        <p:scale>
          <a:sx n="19" d="100"/>
          <a:sy n="19" d="100"/>
        </p:scale>
        <p:origin x="3480" y="114"/>
      </p:cViewPr>
      <p:guideLst/>
    </p:cSldViewPr>
  </p:slideViewPr>
  <p:notesTextViewPr>
    <p:cViewPr>
      <p:scale>
        <a:sx n="3" d="2"/>
        <a:sy n="3" d="2"/>
      </p:scale>
      <p:origin x="0" y="-3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03B38-B074-4348-AC32-8BD5307827B7}" type="datetimeFigureOut">
              <a:rPr lang="ko-KR" altLang="en-US" smtClean="0"/>
              <a:t>2022-10-31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66938" y="1143000"/>
            <a:ext cx="2524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E527F-21EC-4CE3-9611-8D7EE97169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05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1pPr>
    <a:lvl2pPr marL="181462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2pPr>
    <a:lvl3pPr marL="362925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3pPr>
    <a:lvl4pPr marL="544388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4pPr>
    <a:lvl5pPr marL="725850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5pPr>
    <a:lvl6pPr marL="907313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6pPr>
    <a:lvl7pPr marL="10887761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7pPr>
    <a:lvl8pPr marL="12702388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8pPr>
    <a:lvl9pPr marL="1451701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E527F-21EC-4CE3-9611-8D7EE97169B7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829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0304" y="6481646"/>
            <a:ext cx="27543443" cy="13788390"/>
          </a:xfrm>
        </p:spPr>
        <p:txBody>
          <a:bodyPr anchor="b"/>
          <a:lstStyle>
            <a:lvl1pPr algn="ctr"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0506" y="20801769"/>
            <a:ext cx="24303038" cy="9562026"/>
          </a:xfrm>
        </p:spPr>
        <p:txBody>
          <a:bodyPr/>
          <a:lstStyle>
            <a:lvl1pPr marL="0" indent="0" algn="ctr">
              <a:buNone/>
              <a:defRPr sz="8505"/>
            </a:lvl1pPr>
            <a:lvl2pPr marL="1620225" indent="0" algn="ctr">
              <a:buNone/>
              <a:defRPr sz="7088"/>
            </a:lvl2pPr>
            <a:lvl3pPr marL="3240451" indent="0" algn="ctr">
              <a:buNone/>
              <a:defRPr sz="6379"/>
            </a:lvl3pPr>
            <a:lvl4pPr marL="4860676" indent="0" algn="ctr">
              <a:buNone/>
              <a:defRPr sz="5670"/>
            </a:lvl4pPr>
            <a:lvl5pPr marL="6480901" indent="0" algn="ctr">
              <a:buNone/>
              <a:defRPr sz="5670"/>
            </a:lvl5pPr>
            <a:lvl6pPr marL="8101127" indent="0" algn="ctr">
              <a:buNone/>
              <a:defRPr sz="5670"/>
            </a:lvl6pPr>
            <a:lvl7pPr marL="9721352" indent="0" algn="ctr">
              <a:buNone/>
              <a:defRPr sz="5670"/>
            </a:lvl7pPr>
            <a:lvl8pPr marL="11341578" indent="0" algn="ctr">
              <a:buNone/>
              <a:defRPr sz="5670"/>
            </a:lvl8pPr>
            <a:lvl9pPr marL="12961803" indent="0" algn="ctr">
              <a:buNone/>
              <a:defRPr sz="567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2022-10-31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432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2022-10-31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186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9150" y="2108597"/>
            <a:ext cx="6987123" cy="3356336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780" y="2108597"/>
            <a:ext cx="20556319" cy="3356336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2022-10-31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593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2022-10-31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20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903" y="9873746"/>
            <a:ext cx="27948493" cy="16474556"/>
          </a:xfrm>
        </p:spPr>
        <p:txBody>
          <a:bodyPr anchor="b"/>
          <a:lstStyle>
            <a:lvl1pPr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903" y="26504157"/>
            <a:ext cx="27948493" cy="8663580"/>
          </a:xfrm>
        </p:spPr>
        <p:txBody>
          <a:bodyPr/>
          <a:lstStyle>
            <a:lvl1pPr marL="0" indent="0">
              <a:buNone/>
              <a:defRPr sz="8505">
                <a:solidFill>
                  <a:schemeClr val="tx1"/>
                </a:solidFill>
              </a:defRPr>
            </a:lvl1pPr>
            <a:lvl2pPr marL="1620225" indent="0">
              <a:buNone/>
              <a:defRPr sz="7088">
                <a:solidFill>
                  <a:schemeClr val="tx1">
                    <a:tint val="75000"/>
                  </a:schemeClr>
                </a:solidFill>
              </a:defRPr>
            </a:lvl2pPr>
            <a:lvl3pPr marL="3240451" indent="0">
              <a:buNone/>
              <a:defRPr sz="6379">
                <a:solidFill>
                  <a:schemeClr val="tx1">
                    <a:tint val="75000"/>
                  </a:schemeClr>
                </a:solidFill>
              </a:defRPr>
            </a:lvl3pPr>
            <a:lvl4pPr marL="4860676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4pPr>
            <a:lvl5pPr marL="6480901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5pPr>
            <a:lvl6pPr marL="8101127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6pPr>
            <a:lvl7pPr marL="9721352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7pPr>
            <a:lvl8pPr marL="11341578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8pPr>
            <a:lvl9pPr marL="12961803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2022-10-31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199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779" y="10542984"/>
            <a:ext cx="13771721" cy="2512897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4550" y="10542984"/>
            <a:ext cx="13771721" cy="2512897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2022-10-31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117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108606"/>
            <a:ext cx="27948493" cy="7655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2003" y="9708716"/>
            <a:ext cx="13708430" cy="4758092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2003" y="14466808"/>
            <a:ext cx="13708430" cy="212784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4552" y="9708716"/>
            <a:ext cx="13775942" cy="4758092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4552" y="14466808"/>
            <a:ext cx="13775942" cy="212784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2022-10-31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27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2022-10-31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4919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2022-10-31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80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640330"/>
            <a:ext cx="10451150" cy="924115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5942" y="5702388"/>
            <a:ext cx="16404550" cy="28145184"/>
          </a:xfrm>
        </p:spPr>
        <p:txBody>
          <a:bodyPr/>
          <a:lstStyle>
            <a:lvl1pPr>
              <a:defRPr sz="11340"/>
            </a:lvl1pPr>
            <a:lvl2pPr>
              <a:defRPr sz="9923"/>
            </a:lvl2pPr>
            <a:lvl3pPr>
              <a:defRPr sz="8505"/>
            </a:lvl3pPr>
            <a:lvl4pPr>
              <a:defRPr sz="7088"/>
            </a:lvl4pPr>
            <a:lvl5pPr>
              <a:defRPr sz="7088"/>
            </a:lvl5pPr>
            <a:lvl6pPr>
              <a:defRPr sz="7088"/>
            </a:lvl6pPr>
            <a:lvl7pPr>
              <a:defRPr sz="7088"/>
            </a:lvl7pPr>
            <a:lvl8pPr>
              <a:defRPr sz="7088"/>
            </a:lvl8pPr>
            <a:lvl9pPr>
              <a:defRPr sz="7088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1881485"/>
            <a:ext cx="10451150" cy="22011921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2022-10-31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554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640330"/>
            <a:ext cx="10451150" cy="924115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5942" y="5702388"/>
            <a:ext cx="16404550" cy="28145184"/>
          </a:xfrm>
        </p:spPr>
        <p:txBody>
          <a:bodyPr anchor="t"/>
          <a:lstStyle>
            <a:lvl1pPr marL="0" indent="0">
              <a:buNone/>
              <a:defRPr sz="11340"/>
            </a:lvl1pPr>
            <a:lvl2pPr marL="1620225" indent="0">
              <a:buNone/>
              <a:defRPr sz="9923"/>
            </a:lvl2pPr>
            <a:lvl3pPr marL="3240451" indent="0">
              <a:buNone/>
              <a:defRPr sz="8505"/>
            </a:lvl3pPr>
            <a:lvl4pPr marL="4860676" indent="0">
              <a:buNone/>
              <a:defRPr sz="7088"/>
            </a:lvl4pPr>
            <a:lvl5pPr marL="6480901" indent="0">
              <a:buNone/>
              <a:defRPr sz="7088"/>
            </a:lvl5pPr>
            <a:lvl6pPr marL="8101127" indent="0">
              <a:buNone/>
              <a:defRPr sz="7088"/>
            </a:lvl6pPr>
            <a:lvl7pPr marL="9721352" indent="0">
              <a:buNone/>
              <a:defRPr sz="7088"/>
            </a:lvl7pPr>
            <a:lvl8pPr marL="11341578" indent="0">
              <a:buNone/>
              <a:defRPr sz="7088"/>
            </a:lvl8pPr>
            <a:lvl9pPr marL="12961803" indent="0">
              <a:buNone/>
              <a:defRPr sz="7088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1881485"/>
            <a:ext cx="10451150" cy="22011921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2022-10-31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75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779" y="2108606"/>
            <a:ext cx="27948493" cy="765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779" y="10542984"/>
            <a:ext cx="27948493" cy="2512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779" y="36707930"/>
            <a:ext cx="7290911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42EB0-9B6E-4302-A06C-B97ABEF9E878}" type="datetimeFigureOut">
              <a:rPr lang="ko-KR" altLang="en-US" smtClean="0"/>
              <a:t>2022-10-31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3842" y="36707930"/>
            <a:ext cx="10936367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5360" y="36707930"/>
            <a:ext cx="7290911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82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240451" rtl="0" eaLnBrk="1" latinLnBrk="1" hangingPunct="1">
        <a:lnSpc>
          <a:spcPct val="90000"/>
        </a:lnSpc>
        <a:spcBef>
          <a:spcPct val="0"/>
        </a:spcBef>
        <a:buNone/>
        <a:defRPr sz="155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113" indent="-810113" algn="l" defTabSz="3240451" rtl="0" eaLnBrk="1" latinLnBrk="1" hangingPunct="1">
        <a:lnSpc>
          <a:spcPct val="90000"/>
        </a:lnSpc>
        <a:spcBef>
          <a:spcPts val="3544"/>
        </a:spcBef>
        <a:buFont typeface="Arial" panose="020B0604020202020204" pitchFamily="34" charset="0"/>
        <a:buChar char="•"/>
        <a:defRPr sz="9923" kern="1200">
          <a:solidFill>
            <a:schemeClr val="tx1"/>
          </a:solidFill>
          <a:latin typeface="+mn-lt"/>
          <a:ea typeface="+mn-ea"/>
          <a:cs typeface="+mn-cs"/>
        </a:defRPr>
      </a:lvl1pPr>
      <a:lvl2pPr marL="2430338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5" kern="1200">
          <a:solidFill>
            <a:schemeClr val="tx1"/>
          </a:solidFill>
          <a:latin typeface="+mn-lt"/>
          <a:ea typeface="+mn-ea"/>
          <a:cs typeface="+mn-cs"/>
        </a:defRPr>
      </a:lvl2pPr>
      <a:lvl3pPr marL="4050563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3pPr>
      <a:lvl4pPr marL="567078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7291014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91123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10531465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2151690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3771916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1pPr>
      <a:lvl2pPr marL="1620225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2pPr>
      <a:lvl3pPr marL="324045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3pPr>
      <a:lvl4pPr marL="4860676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648090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101127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9721352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1341578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2961803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1CF189F-FA63-D14D-728F-5CA49D83CEF7}"/>
              </a:ext>
            </a:extLst>
          </p:cNvPr>
          <p:cNvSpPr/>
          <p:nvPr/>
        </p:nvSpPr>
        <p:spPr>
          <a:xfrm>
            <a:off x="25678919" y="19954403"/>
            <a:ext cx="4468824" cy="13214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&lt;</a:t>
            </a: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방울토마토 재배 환경 권장조건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탄산가스 시비 → 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600~1,500 ppm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배지온도 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: 15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℃</a:t>
            </a:r>
            <a:endParaRPr lang="en-US" altLang="ko-KR" b="1" dirty="0">
              <a:solidFill>
                <a:schemeClr val="tx1"/>
              </a:solidFill>
              <a:latin typeface="한컴산뜻돋움" panose="020B0600000101010101" charset="-127"/>
              <a:ea typeface="한컴산뜻돋움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습도 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60~80 %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ko-KR" altLang="en-US" sz="3000" dirty="0">
              <a:solidFill>
                <a:schemeClr val="tx1"/>
              </a:solidFill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1FF5982A-BBE2-D659-697F-1A4D386D41C8}"/>
              </a:ext>
            </a:extLst>
          </p:cNvPr>
          <p:cNvGrpSpPr/>
          <p:nvPr/>
        </p:nvGrpSpPr>
        <p:grpSpPr>
          <a:xfrm>
            <a:off x="16451289" y="6960863"/>
            <a:ext cx="15655914" cy="27317371"/>
            <a:chOff x="2302584" y="5648765"/>
            <a:chExt cx="11992793" cy="27546531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DAFAC78-4DA4-BACF-D634-193255F4C3C0}"/>
                </a:ext>
              </a:extLst>
            </p:cNvPr>
            <p:cNvSpPr/>
            <p:nvPr/>
          </p:nvSpPr>
          <p:spPr>
            <a:xfrm>
              <a:off x="2302584" y="6374915"/>
              <a:ext cx="11992793" cy="26820381"/>
            </a:xfrm>
            <a:prstGeom prst="rect">
              <a:avLst/>
            </a:prstGeom>
            <a:noFill/>
            <a:ln w="63500" cmpd="sng">
              <a:solidFill>
                <a:srgbClr val="A62E6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dirty="0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4215F25A-1D94-6550-0037-192A1253AD46}"/>
                </a:ext>
              </a:extLst>
            </p:cNvPr>
            <p:cNvGrpSpPr/>
            <p:nvPr/>
          </p:nvGrpSpPr>
          <p:grpSpPr>
            <a:xfrm>
              <a:off x="5343077" y="5648765"/>
              <a:ext cx="5911807" cy="996595"/>
              <a:chOff x="3402769" y="6105736"/>
              <a:chExt cx="6390063" cy="1077217"/>
            </a:xfrm>
          </p:grpSpPr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E2A60F4E-9831-96C9-CE73-09FB884CC0B6}"/>
                  </a:ext>
                </a:extLst>
              </p:cNvPr>
              <p:cNvSpPr/>
              <p:nvPr/>
            </p:nvSpPr>
            <p:spPr>
              <a:xfrm>
                <a:off x="3402769" y="6105736"/>
                <a:ext cx="6390063" cy="1077217"/>
              </a:xfrm>
              <a:prstGeom prst="roundRect">
                <a:avLst/>
              </a:prstGeom>
              <a:solidFill>
                <a:srgbClr val="A62E6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996" dirty="0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0774418-984B-A9E9-DE69-F401D566EBBA}"/>
                  </a:ext>
                </a:extLst>
              </p:cNvPr>
              <p:cNvSpPr txBox="1"/>
              <p:nvPr/>
            </p:nvSpPr>
            <p:spPr>
              <a:xfrm>
                <a:off x="4176050" y="6159458"/>
                <a:ext cx="5199428" cy="938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RESULT &amp; DISCUSSION</a:t>
                </a:r>
                <a:endParaRPr lang="ko-KR" altLang="en-US" sz="4996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A56AAA6-BDC6-8AA7-795A-25C763B1C203}"/>
              </a:ext>
            </a:extLst>
          </p:cNvPr>
          <p:cNvGrpSpPr/>
          <p:nvPr/>
        </p:nvGrpSpPr>
        <p:grpSpPr>
          <a:xfrm>
            <a:off x="1146540" y="331621"/>
            <a:ext cx="30182751" cy="6398578"/>
            <a:chOff x="2309740" y="470912"/>
            <a:chExt cx="27946984" cy="5924605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B409AC7-DE5A-59EA-886A-50DE04A4DA41}"/>
                </a:ext>
              </a:extLst>
            </p:cNvPr>
            <p:cNvGrpSpPr/>
            <p:nvPr/>
          </p:nvGrpSpPr>
          <p:grpSpPr>
            <a:xfrm>
              <a:off x="2309740" y="470912"/>
              <a:ext cx="27946984" cy="4704676"/>
              <a:chOff x="109950" y="642157"/>
              <a:chExt cx="30268084" cy="3959596"/>
            </a:xfrm>
            <a:solidFill>
              <a:srgbClr val="F2F2F2"/>
            </a:solidFill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5ADC2CD-1E4D-4BB5-CB91-726BC92B6A02}"/>
                  </a:ext>
                </a:extLst>
              </p:cNvPr>
              <p:cNvSpPr txBox="1"/>
              <p:nvPr/>
            </p:nvSpPr>
            <p:spPr>
              <a:xfrm>
                <a:off x="234941" y="3405221"/>
                <a:ext cx="29933935" cy="1196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김솔아</a:t>
                </a:r>
                <a:r>
                  <a:rPr lang="en-US" altLang="ko-K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, </a:t>
                </a:r>
                <a:r>
                  <a:rPr lang="ko-KR" altLang="en-US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김태곤</a:t>
                </a:r>
                <a:r>
                  <a:rPr lang="en-US" altLang="ko-KR" sz="4000" b="1" baseline="30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*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ko-KR" altLang="en-US" sz="3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  <a:cs typeface="Times New Roman" panose="02020603050405020304" pitchFamily="18" charset="0"/>
                  </a:rPr>
                  <a:t>전북대학교 스마트팜학과</a:t>
                </a:r>
                <a:endParaRPr lang="ko-KR" altLang="ko-KR" sz="3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Arial Unicode MS" panose="020B0604020202020204" pitchFamily="50" charset="-127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9BFCB2B-41D4-CB3D-15B5-199ED5B5A6C8}"/>
                  </a:ext>
                </a:extLst>
              </p:cNvPr>
              <p:cNvGrpSpPr/>
              <p:nvPr/>
            </p:nvGrpSpPr>
            <p:grpSpPr>
              <a:xfrm>
                <a:off x="109950" y="642157"/>
                <a:ext cx="30268084" cy="2767852"/>
                <a:chOff x="101486" y="1792516"/>
                <a:chExt cx="30268084" cy="2767852"/>
              </a:xfrm>
              <a:grpFill/>
            </p:grpSpPr>
            <p:sp>
              <p:nvSpPr>
                <p:cNvPr id="5" name="제목 1">
                  <a:extLst>
                    <a:ext uri="{FF2B5EF4-FFF2-40B4-BE49-F238E27FC236}">
                      <a16:creationId xmlns:a16="http://schemas.microsoft.com/office/drawing/2014/main" id="{5D7217F8-C777-A283-B508-750AE436388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486" y="1792516"/>
                  <a:ext cx="30268084" cy="1770570"/>
                </a:xfrm>
                <a:prstGeom prst="rect">
                  <a:avLst/>
                </a:prstGeom>
                <a:noFill/>
              </p:spPr>
              <p:txBody>
                <a:bodyPr vert="horz" lIns="373503" tIns="186751" rIns="373503" bIns="186751" rtlCol="0" anchor="ctr">
                  <a:noAutofit/>
                </a:bodyPr>
                <a:lstStyle>
                  <a:lvl1pPr algn="ctr" defTabSz="4320540" rtl="0" eaLnBrk="1" latinLnBrk="1" hangingPunct="1">
                    <a:spcBef>
                      <a:spcPct val="0"/>
                    </a:spcBef>
                    <a:buNone/>
                    <a:defRPr sz="208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latinLnBrk="0">
                    <a:lnSpc>
                      <a:spcPct val="120000"/>
                    </a:lnSpc>
                  </a:pPr>
                  <a:r>
                    <a:rPr lang="ko-KR" altLang="en-US" sz="5900" b="1" dirty="0">
                      <a:effectLst>
                        <a:outerShdw blurRad="50800" dist="254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한컴산뜻돋움" panose="02000000000000000000" pitchFamily="2" charset="-127"/>
                      <a:ea typeface="한컴산뜻돋움" panose="02000000000000000000" pitchFamily="2" charset="-127"/>
                      <a:cs typeface="Arial Unicode MS" panose="020B0604020202020204" pitchFamily="50" charset="-127"/>
                    </a:rPr>
                    <a:t>스마트팜 환경제어 및 모니터링 알고리즘 개발을 위한</a:t>
                  </a:r>
                  <a:endParaRPr lang="en-US" altLang="ko-KR" sz="5900" b="1" dirty="0">
                    <a:effectLst>
                      <a:outerShdw blurRad="50800" dist="254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  <a:cs typeface="Arial Unicode MS" panose="020B0604020202020204" pitchFamily="50" charset="-127"/>
                  </a:endParaRPr>
                </a:p>
                <a:p>
                  <a:pPr latinLnBrk="0">
                    <a:lnSpc>
                      <a:spcPct val="120000"/>
                    </a:lnSpc>
                  </a:pPr>
                  <a:r>
                    <a:rPr lang="ko-KR" altLang="en-US" sz="59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한컴산뜻돋움" panose="02000000000000000000" pitchFamily="2" charset="-127"/>
                      <a:ea typeface="한컴산뜻돋움" panose="02000000000000000000" pitchFamily="2" charset="-127"/>
                      <a:cs typeface="Arial Unicode MS" panose="020B0604020202020204" pitchFamily="50" charset="-127"/>
                    </a:rPr>
                    <a:t>라즈베리파이와</a:t>
                  </a:r>
                  <a:r>
                    <a:rPr lang="ko-KR" altLang="en-US" sz="5900" b="1" dirty="0">
                      <a:effectLst>
                        <a:outerShdw blurRad="50800" dist="254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한컴산뜻돋움" panose="02000000000000000000" pitchFamily="2" charset="-127"/>
                      <a:ea typeface="한컴산뜻돋움" panose="02000000000000000000" pitchFamily="2" charset="-127"/>
                      <a:cs typeface="Arial Unicode MS" panose="020B0604020202020204" pitchFamily="50" charset="-127"/>
                    </a:rPr>
                    <a:t> 아두이노 기반 미니챔버 구현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0399F15-A278-B864-A62B-EAF697FF8C7A}"/>
                    </a:ext>
                  </a:extLst>
                </p:cNvPr>
                <p:cNvSpPr txBox="1"/>
                <p:nvPr/>
              </p:nvSpPr>
              <p:spPr>
                <a:xfrm>
                  <a:off x="5593211" y="3648953"/>
                  <a:ext cx="20264240" cy="9114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Implementation of  Pilot Mini Chamber to Apply Algorithm on Controlling Devices and Monitoring Sensors </a:t>
                  </a:r>
                </a:p>
                <a:p>
                  <a:pPr algn="ctr"/>
                  <a:r>
                    <a:rPr lang="en-US" altLang="ko-KR" sz="3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 the Smart Farm Based on Raspberry Pi and Arduino</a:t>
                  </a:r>
                  <a:endParaRPr lang="ko-KR" altLang="en-US" sz="35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EC138B0C-F70B-200E-9535-57CCC4DE9EB5}"/>
                </a:ext>
              </a:extLst>
            </p:cNvPr>
            <p:cNvGrpSpPr/>
            <p:nvPr/>
          </p:nvGrpSpPr>
          <p:grpSpPr>
            <a:xfrm>
              <a:off x="7955500" y="5241356"/>
              <a:ext cx="16457496" cy="1154161"/>
              <a:chOff x="6202395" y="7130612"/>
              <a:chExt cx="19146232" cy="1684386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E57108A-10A9-BA98-46AE-3DB38416A2F1}"/>
                  </a:ext>
                </a:extLst>
              </p:cNvPr>
              <p:cNvSpPr txBox="1"/>
              <p:nvPr/>
            </p:nvSpPr>
            <p:spPr>
              <a:xfrm>
                <a:off x="8968931" y="7130612"/>
                <a:ext cx="13766146" cy="1684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5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Arial Unicode MS" panose="020B0604020202020204" pitchFamily="50" charset="-127"/>
                    <a:cs typeface="Times New Roman" panose="02020603050405020304" pitchFamily="18" charset="0"/>
                  </a:rPr>
                  <a:t>Sola Kim, Taegon Kim</a:t>
                </a:r>
                <a:r>
                  <a:rPr lang="en-US" altLang="ko-KR" sz="3500" b="1" baseline="30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*</a:t>
                </a:r>
              </a:p>
              <a:p>
                <a:pPr algn="ctr"/>
                <a:endParaRPr lang="ko-KR" altLang="en-US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컴산뜻돋움" panose="02000000000000000000" pitchFamily="2" charset="-127"/>
                  <a:ea typeface="한컴산뜻돋움" panose="02000000000000000000" pitchFamily="2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0EFC413-DF59-A8EC-7319-0EAA0A96713E}"/>
                  </a:ext>
                </a:extLst>
              </p:cNvPr>
              <p:cNvSpPr txBox="1"/>
              <p:nvPr/>
            </p:nvSpPr>
            <p:spPr>
              <a:xfrm>
                <a:off x="6202395" y="7821486"/>
                <a:ext cx="19146232" cy="852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500" b="1" dirty="0">
                    <a:latin typeface="Times New Roman" panose="02020603050405020304" pitchFamily="18" charset="0"/>
                    <a:ea typeface="바탕체" panose="02030609000101010101" pitchFamily="17" charset="-127"/>
                    <a:cs typeface="Times New Roman" panose="02020603050405020304" pitchFamily="18" charset="0"/>
                  </a:rPr>
                  <a:t> Department of Smart Farm, Jeonbuk National University, Jeonju, 54896, Korea</a:t>
                </a:r>
                <a:endParaRPr lang="ko-KR" altLang="en-US" sz="3500" b="1" dirty="0">
                  <a:latin typeface="Times New Roman" panose="02020603050405020304" pitchFamily="18" charset="0"/>
                  <a:ea typeface="바탕체" panose="02030609000101010101" pitchFamily="17" charset="-127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2C0575D-1050-B605-9E21-78E63C978846}"/>
              </a:ext>
            </a:extLst>
          </p:cNvPr>
          <p:cNvSpPr txBox="1"/>
          <p:nvPr/>
        </p:nvSpPr>
        <p:spPr>
          <a:xfrm>
            <a:off x="323763" y="38363967"/>
            <a:ext cx="31828305" cy="1091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 연구는 농촌진흥청 연구사업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세부과제번호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:PJ017048)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 한국연구재단 이공분야 기초연구사업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과제번호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:NRF-2022R1G1A1011147)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지원에 의해 이루어진 것임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																																																								T. 063-270-2557, taegon@jbnu.ac.kr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C9FF548-4761-1512-FA82-25525715ED43}"/>
              </a:ext>
            </a:extLst>
          </p:cNvPr>
          <p:cNvGrpSpPr/>
          <p:nvPr/>
        </p:nvGrpSpPr>
        <p:grpSpPr>
          <a:xfrm>
            <a:off x="305212" y="6480735"/>
            <a:ext cx="15652884" cy="4820288"/>
            <a:chOff x="-500769" y="5512489"/>
            <a:chExt cx="11360710" cy="438430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E9C7B8-D341-DDA1-71CB-DECDEC2678A7}"/>
                </a:ext>
              </a:extLst>
            </p:cNvPr>
            <p:cNvSpPr/>
            <p:nvPr/>
          </p:nvSpPr>
          <p:spPr>
            <a:xfrm>
              <a:off x="-447144" y="6032489"/>
              <a:ext cx="11257816" cy="38108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baseline="-25000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95AA4ED-1055-D3DB-3177-2286B6D17727}"/>
                </a:ext>
              </a:extLst>
            </p:cNvPr>
            <p:cNvGrpSpPr/>
            <p:nvPr/>
          </p:nvGrpSpPr>
          <p:grpSpPr>
            <a:xfrm>
              <a:off x="-500769" y="5512489"/>
              <a:ext cx="11360710" cy="4384303"/>
              <a:chOff x="2525707" y="5837476"/>
              <a:chExt cx="11360710" cy="438430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851C957-F669-7248-54FC-939841CDE213}"/>
                  </a:ext>
                </a:extLst>
              </p:cNvPr>
              <p:cNvSpPr/>
              <p:nvPr/>
            </p:nvSpPr>
            <p:spPr>
              <a:xfrm>
                <a:off x="2525707" y="6374915"/>
                <a:ext cx="11360710" cy="3846864"/>
              </a:xfrm>
              <a:prstGeom prst="rect">
                <a:avLst/>
              </a:prstGeom>
              <a:noFill/>
              <a:ln w="63500" cmpd="sng">
                <a:solidFill>
                  <a:srgbClr val="A62E6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2" baseline="-25000" dirty="0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539BB930-EF29-0B71-5C9E-918520A37E84}"/>
                  </a:ext>
                </a:extLst>
              </p:cNvPr>
              <p:cNvGrpSpPr/>
              <p:nvPr/>
            </p:nvGrpSpPr>
            <p:grpSpPr>
              <a:xfrm>
                <a:off x="2921112" y="5837476"/>
                <a:ext cx="3982703" cy="783246"/>
                <a:chOff x="784867" y="6309709"/>
                <a:chExt cx="4304897" cy="846608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06E6B487-2085-5D8A-8B74-E77C50E86D6A}"/>
                    </a:ext>
                  </a:extLst>
                </p:cNvPr>
                <p:cNvSpPr/>
                <p:nvPr/>
              </p:nvSpPr>
              <p:spPr>
                <a:xfrm>
                  <a:off x="784867" y="6350678"/>
                  <a:ext cx="4304897" cy="787248"/>
                </a:xfrm>
                <a:prstGeom prst="roundRect">
                  <a:avLst/>
                </a:prstGeom>
                <a:solidFill>
                  <a:srgbClr val="A62E68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996" baseline="-25000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5C44CF-FE4E-6294-63F4-D171D1F49730}"/>
                    </a:ext>
                  </a:extLst>
                </p:cNvPr>
                <p:cNvSpPr txBox="1"/>
                <p:nvPr/>
              </p:nvSpPr>
              <p:spPr>
                <a:xfrm>
                  <a:off x="1270015" y="6309709"/>
                  <a:ext cx="3455173" cy="846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996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INTRODUCTION</a:t>
                  </a:r>
                  <a:endParaRPr lang="ko-KR" altLang="en-US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BD03E66-7FBD-809C-3267-B9E7B15DCF65}"/>
              </a:ext>
            </a:extLst>
          </p:cNvPr>
          <p:cNvGrpSpPr/>
          <p:nvPr/>
        </p:nvGrpSpPr>
        <p:grpSpPr>
          <a:xfrm>
            <a:off x="292899" y="34596861"/>
            <a:ext cx="31859170" cy="3633591"/>
            <a:chOff x="2500411" y="34592703"/>
            <a:chExt cx="27397432" cy="363315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10024F9-F308-6376-A5E4-D60E168A444C}"/>
                </a:ext>
              </a:extLst>
            </p:cNvPr>
            <p:cNvSpPr/>
            <p:nvPr/>
          </p:nvSpPr>
          <p:spPr>
            <a:xfrm>
              <a:off x="2526954" y="35491802"/>
              <a:ext cx="27370889" cy="2734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dirty="0"/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9DE22D94-FC74-2416-2FEA-36E433E9FB44}"/>
                </a:ext>
              </a:extLst>
            </p:cNvPr>
            <p:cNvGrpSpPr/>
            <p:nvPr/>
          </p:nvGrpSpPr>
          <p:grpSpPr>
            <a:xfrm>
              <a:off x="2500411" y="34592703"/>
              <a:ext cx="27351797" cy="3595855"/>
              <a:chOff x="273334" y="37754088"/>
              <a:chExt cx="29564502" cy="3172919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6E51DB2-08D8-2296-18E5-E06DCD80E5B9}"/>
                  </a:ext>
                </a:extLst>
              </p:cNvPr>
              <p:cNvSpPr/>
              <p:nvPr/>
            </p:nvSpPr>
            <p:spPr>
              <a:xfrm>
                <a:off x="273334" y="38493999"/>
                <a:ext cx="29564502" cy="2433008"/>
              </a:xfrm>
              <a:prstGeom prst="rect">
                <a:avLst/>
              </a:prstGeom>
              <a:noFill/>
              <a:ln w="63500" cmpd="sng">
                <a:solidFill>
                  <a:srgbClr val="A62E6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2" dirty="0"/>
              </a:p>
            </p:txBody>
          </p: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981FF7E6-295C-03C5-B85F-87584211DA06}"/>
                  </a:ext>
                </a:extLst>
              </p:cNvPr>
              <p:cNvGrpSpPr/>
              <p:nvPr/>
            </p:nvGrpSpPr>
            <p:grpSpPr>
              <a:xfrm>
                <a:off x="1053192" y="37754088"/>
                <a:ext cx="4310525" cy="890262"/>
                <a:chOff x="1111561" y="38066813"/>
                <a:chExt cx="4310525" cy="890262"/>
              </a:xfrm>
            </p:grpSpPr>
            <p:sp>
              <p:nvSpPr>
                <p:cNvPr id="76" name="사각형: 둥근 모서리 75">
                  <a:extLst>
                    <a:ext uri="{FF2B5EF4-FFF2-40B4-BE49-F238E27FC236}">
                      <a16:creationId xmlns:a16="http://schemas.microsoft.com/office/drawing/2014/main" id="{16F1B696-5AA9-A9D5-9EB6-762413045C3C}"/>
                    </a:ext>
                  </a:extLst>
                </p:cNvPr>
                <p:cNvSpPr/>
                <p:nvPr/>
              </p:nvSpPr>
              <p:spPr>
                <a:xfrm>
                  <a:off x="1111561" y="38066813"/>
                  <a:ext cx="4310525" cy="890262"/>
                </a:xfrm>
                <a:prstGeom prst="roundRect">
                  <a:avLst/>
                </a:prstGeom>
                <a:solidFill>
                  <a:srgbClr val="A62E68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996" dirty="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705F3C47-1D03-16B8-CD81-C082839D79D0}"/>
                    </a:ext>
                  </a:extLst>
                </p:cNvPr>
                <p:cNvSpPr txBox="1"/>
                <p:nvPr/>
              </p:nvSpPr>
              <p:spPr>
                <a:xfrm>
                  <a:off x="1508738" y="38158836"/>
                  <a:ext cx="3688576" cy="7598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996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CONCLUSION</a:t>
                  </a:r>
                  <a:endParaRPr lang="ko-KR" altLang="en-US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F9E22D-4BD4-6B95-F4D3-4E22496F2604}"/>
              </a:ext>
            </a:extLst>
          </p:cNvPr>
          <p:cNvSpPr txBox="1"/>
          <p:nvPr/>
        </p:nvSpPr>
        <p:spPr>
          <a:xfrm>
            <a:off x="222502" y="104361"/>
            <a:ext cx="3669784" cy="54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6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P-5-355</a:t>
            </a:r>
            <a:endParaRPr lang="ko-KR" altLang="en-US" sz="2962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92156D30-F651-E9CB-FD98-8EC948D7E655}"/>
              </a:ext>
            </a:extLst>
          </p:cNvPr>
          <p:cNvGrpSpPr/>
          <p:nvPr/>
        </p:nvGrpSpPr>
        <p:grpSpPr>
          <a:xfrm>
            <a:off x="312370" y="11642871"/>
            <a:ext cx="15721012" cy="22635363"/>
            <a:chOff x="2547274" y="5582380"/>
            <a:chExt cx="11463217" cy="22522922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1CBBB475-F841-5543-0FDD-6D73EAE54ECA}"/>
                </a:ext>
              </a:extLst>
            </p:cNvPr>
            <p:cNvSpPr/>
            <p:nvPr/>
          </p:nvSpPr>
          <p:spPr>
            <a:xfrm>
              <a:off x="2547274" y="6374913"/>
              <a:ext cx="11463217" cy="21730389"/>
            </a:xfrm>
            <a:prstGeom prst="rect">
              <a:avLst/>
            </a:prstGeom>
            <a:noFill/>
            <a:ln w="63500" cmpd="sng">
              <a:solidFill>
                <a:srgbClr val="A62E6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9D61309-940A-20A5-8615-BA72B01FCAB3}"/>
                </a:ext>
              </a:extLst>
            </p:cNvPr>
            <p:cNvGrpSpPr/>
            <p:nvPr/>
          </p:nvGrpSpPr>
          <p:grpSpPr>
            <a:xfrm>
              <a:off x="5607346" y="5582380"/>
              <a:ext cx="5584904" cy="996595"/>
              <a:chOff x="3688413" y="6033980"/>
              <a:chExt cx="6036709" cy="1077217"/>
            </a:xfrm>
          </p:grpSpPr>
          <p:sp>
            <p:nvSpPr>
              <p:cNvPr id="138" name="사각형: 둥근 모서리 137">
                <a:extLst>
                  <a:ext uri="{FF2B5EF4-FFF2-40B4-BE49-F238E27FC236}">
                    <a16:creationId xmlns:a16="http://schemas.microsoft.com/office/drawing/2014/main" id="{C9E59943-A2E4-4EBA-391F-93432CE85717}"/>
                  </a:ext>
                </a:extLst>
              </p:cNvPr>
              <p:cNvSpPr/>
              <p:nvPr/>
            </p:nvSpPr>
            <p:spPr>
              <a:xfrm>
                <a:off x="3688413" y="6033980"/>
                <a:ext cx="6036709" cy="1077217"/>
              </a:xfrm>
              <a:prstGeom prst="roundRect">
                <a:avLst/>
              </a:prstGeom>
              <a:solidFill>
                <a:srgbClr val="A62E6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996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59EBBD-D905-360A-9CFC-1B4E18DA2D55}"/>
                  </a:ext>
                </a:extLst>
              </p:cNvPr>
              <p:cNvSpPr txBox="1"/>
              <p:nvPr/>
            </p:nvSpPr>
            <p:spPr>
              <a:xfrm>
                <a:off x="4304634" y="6102251"/>
                <a:ext cx="5420488" cy="926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MATERIAL &amp; METHODS</a:t>
                </a:r>
                <a:endParaRPr lang="ko-KR" altLang="en-US" sz="4996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13AA0141-25C1-5CD0-162A-D2067D4962D1}"/>
              </a:ext>
            </a:extLst>
          </p:cNvPr>
          <p:cNvSpPr txBox="1"/>
          <p:nvPr/>
        </p:nvSpPr>
        <p:spPr>
          <a:xfrm>
            <a:off x="27914224" y="1523850"/>
            <a:ext cx="4498289" cy="144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</a:t>
            </a: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 추계학술발표회</a:t>
            </a:r>
            <a:endParaRPr lang="en-US" altLang="ko-KR" sz="2500" b="1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>
              <a:lnSpc>
                <a:spcPct val="120000"/>
              </a:lnSpc>
            </a:pP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2022.11.2(</a:t>
            </a: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</a:t>
            </a: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~ 5(</a:t>
            </a: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토</a:t>
            </a: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  <a:p>
            <a:pPr algn="just">
              <a:lnSpc>
                <a:spcPct val="120000"/>
              </a:lnSpc>
            </a:pP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제주국제컨벤션센터 </a:t>
            </a: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(ICC JEJU)</a:t>
            </a:r>
            <a:endParaRPr lang="ko-KR" altLang="en-US" sz="2500" b="1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3EC06F91-C8BD-4FF3-3B2E-1B0259A99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175" y="6424468"/>
            <a:ext cx="464753" cy="464753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4F55542D-8ABE-77BF-CC94-CEA742803697}"/>
              </a:ext>
            </a:extLst>
          </p:cNvPr>
          <p:cNvSpPr txBox="1"/>
          <p:nvPr/>
        </p:nvSpPr>
        <p:spPr>
          <a:xfrm>
            <a:off x="29067322" y="6492740"/>
            <a:ext cx="28575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650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https://github.com/ffe4el</a:t>
            </a:r>
            <a:endParaRPr lang="ko-KR" altLang="en-US" sz="2000" dirty="0">
              <a:solidFill>
                <a:srgbClr val="F6503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전북대학교 고창캠퍼스, '한옥건축기술 인력양성' 모집···내달 5 ...">
            <a:extLst>
              <a:ext uri="{FF2B5EF4-FFF2-40B4-BE49-F238E27FC236}">
                <a16:creationId xmlns:a16="http://schemas.microsoft.com/office/drawing/2014/main" id="{703CBD88-0DD1-AEA9-A718-DE486775E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2" y="1226650"/>
            <a:ext cx="5507206" cy="464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94956A3-AA96-C8B1-6B15-F0A53E678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6429" y="111873"/>
            <a:ext cx="5557621" cy="135941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478DF6B-C5C5-6883-6A76-DD98E8501B8F}"/>
              </a:ext>
            </a:extLst>
          </p:cNvPr>
          <p:cNvSpPr txBox="1">
            <a:spLocks/>
          </p:cNvSpPr>
          <p:nvPr/>
        </p:nvSpPr>
        <p:spPr>
          <a:xfrm>
            <a:off x="575257" y="7809382"/>
            <a:ext cx="15224009" cy="3355399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29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전 세계적으로 이상 기후 현상이 빈번해지면서 농업의 생산성 및 지속가능성이 위협을 받고 있다</a:t>
            </a:r>
            <a:r>
              <a:rPr lang="en-US" altLang="ko-KR" sz="29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29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안정적인 식량 공급을 위하여 식물공장과 같은 환경제어 농업 기술</a:t>
            </a:r>
            <a:r>
              <a:rPr lang="en-US" altLang="ko-KR" sz="29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(controlled-environment agriculture, CEA)</a:t>
            </a:r>
            <a:r>
              <a:rPr lang="ko-KR" altLang="en-US" sz="29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에</a:t>
            </a:r>
            <a:r>
              <a:rPr lang="en-US" altLang="ko-KR" sz="29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29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관한 관심이 커지고 있는데</a:t>
            </a:r>
            <a:r>
              <a:rPr lang="en-US" altLang="ko-KR" sz="29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CEA</a:t>
            </a:r>
            <a:r>
              <a:rPr lang="ko-KR" altLang="en-US" sz="29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의 한 종류인 챔버</a:t>
            </a:r>
            <a:r>
              <a:rPr lang="en-US" altLang="ko-KR" sz="29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(Plant</a:t>
            </a:r>
            <a:r>
              <a:rPr lang="ko-KR" altLang="en-US" sz="29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en-US" altLang="ko-KR" sz="29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Growth</a:t>
            </a:r>
            <a:r>
              <a:rPr lang="ko-KR" altLang="en-US" sz="29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en-US" altLang="ko-KR" sz="29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Chamber)</a:t>
            </a:r>
            <a:r>
              <a:rPr lang="ko-KR" altLang="en-US" sz="29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는 식물의 재배 생리를 연구하기 위하여 개발된 장치로 널리 이용되고 있다</a:t>
            </a:r>
            <a:r>
              <a:rPr lang="en-US" altLang="ko-KR" sz="29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29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시설 내 환경 제어 장치 및 운영 알고리즘을 개선하기 위한 연구 장비는 찾아보기 어렵다</a:t>
            </a:r>
            <a:r>
              <a:rPr lang="en-US" altLang="ko-KR" sz="29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29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본 연구에서는 환경제어 농업 기술 구축과정에서 시설 제어 및 환경 조절을 수행할 수 있는 알고리즘의 연구를 위하여 연구용 미니 챔버 시스템을 개발하고자 하였다</a:t>
            </a:r>
            <a:r>
              <a:rPr lang="en-US" altLang="ko-KR" sz="29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  <a:endParaRPr lang="ko-KR" altLang="ko-KR" sz="29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4159A-0AFB-0E91-8D9A-EA1C1B04BC08}"/>
              </a:ext>
            </a:extLst>
          </p:cNvPr>
          <p:cNvSpPr txBox="1"/>
          <p:nvPr/>
        </p:nvSpPr>
        <p:spPr>
          <a:xfrm>
            <a:off x="597529" y="17794965"/>
            <a:ext cx="15226117" cy="4574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Hardware and Software Configuaration of the Chamber 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하드웨어의 각 부분의 탈부착</a:t>
            </a:r>
            <a:r>
              <a:rPr lang="en-US" altLang="ko-KR" sz="3000" b="1" dirty="0">
                <a:ea typeface="한컴산뜻돋움" panose="02000000000000000000" pitchFamily="2" charset="-127"/>
              </a:rPr>
              <a:t>,</a:t>
            </a:r>
            <a:r>
              <a:rPr lang="ko-KR" altLang="en-US" sz="3000" b="1" dirty="0">
                <a:ea typeface="한컴산뜻돋움" panose="02000000000000000000" pitchFamily="2" charset="-127"/>
              </a:rPr>
              <a:t> 수리 및 교체가 용이하도록 표준 마이크로 컨트롤러인 아두이노</a:t>
            </a:r>
            <a:r>
              <a:rPr lang="en-US" altLang="ko-KR" sz="3000" b="1" dirty="0">
                <a:ea typeface="한컴산뜻돋움" panose="02000000000000000000" pitchFamily="2" charset="-127"/>
              </a:rPr>
              <a:t>(Arduino)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</a:t>
            </a:r>
            <a:r>
              <a:rPr lang="en-US" altLang="ko-KR" sz="3000" b="1" dirty="0">
                <a:ea typeface="한컴산뜻돋움" panose="02000000000000000000" pitchFamily="2" charset="-127"/>
              </a:rPr>
              <a:t>H/W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플랫폼으로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여러 가지 알고리즘 구현 및 정보 통신을 위하여 라즈베리파이를 </a:t>
            </a:r>
            <a:r>
              <a:rPr lang="en-US" altLang="ko-KR" sz="3000" b="1" dirty="0">
                <a:ea typeface="한컴산뜻돋움" panose="02000000000000000000" pitchFamily="2" charset="-127"/>
              </a:rPr>
              <a:t>S/W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플랫폼으로 구성하였다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이를 통해 원격에서 인터넷을 통하여 </a:t>
            </a:r>
            <a:r>
              <a:rPr lang="en-US" altLang="ko-KR" sz="3000" b="1" dirty="0">
                <a:ea typeface="한컴산뜻돋움" panose="02000000000000000000" pitchFamily="2" charset="-127"/>
              </a:rPr>
              <a:t>S/W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플랫폼에 접속이 가능하고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 알고리즘을 수정할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또한 </a:t>
            </a:r>
            <a:r>
              <a:rPr lang="en-US" altLang="ko-KR" sz="3000" b="1" dirty="0">
                <a:ea typeface="한컴산뜻돋움" panose="02000000000000000000" pitchFamily="2" charset="-127"/>
              </a:rPr>
              <a:t>H/W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플랫폼을 통해 다양한 센서와 제어장치를 알고리즘에 따라 운영될 수 있도록 구성하였다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제안하는 챔버는 재배환경은 실제 환경이나 생장챔버에 시스템을 붙일 수 있음을 가정하고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통신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알고리즘에 초점을 맞출 수 있도록 파일럿 시스템을 간소화된 크기로 제작하였다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20BD8B-DE9A-8EDC-33AA-E19E5DCE0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002" y="28614982"/>
            <a:ext cx="5090889" cy="49706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ACD6CA-3DEB-CE91-46E5-BE3F5C3B89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616" r="6304" b="13984"/>
          <a:stretch/>
        </p:blipFill>
        <p:spPr>
          <a:xfrm>
            <a:off x="773768" y="22915414"/>
            <a:ext cx="8621762" cy="4860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2F1E61-B806-AA62-6672-D52228D6A35A}"/>
              </a:ext>
            </a:extLst>
          </p:cNvPr>
          <p:cNvSpPr txBox="1"/>
          <p:nvPr/>
        </p:nvSpPr>
        <p:spPr>
          <a:xfrm>
            <a:off x="1099621" y="33518612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Fig3.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미니챔버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21FA2-AB85-51C8-13D5-6ED26A2B0DDE}"/>
              </a:ext>
            </a:extLst>
          </p:cNvPr>
          <p:cNvSpPr txBox="1"/>
          <p:nvPr/>
        </p:nvSpPr>
        <p:spPr>
          <a:xfrm>
            <a:off x="1028631" y="27784161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Fig1.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미니챔버 설계도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E7605E-337F-E884-85B2-E4749461C2A3}"/>
              </a:ext>
            </a:extLst>
          </p:cNvPr>
          <p:cNvGrpSpPr/>
          <p:nvPr/>
        </p:nvGrpSpPr>
        <p:grpSpPr>
          <a:xfrm>
            <a:off x="9517242" y="22461344"/>
            <a:ext cx="6098923" cy="5273103"/>
            <a:chOff x="21072846" y="17028162"/>
            <a:chExt cx="5636462" cy="54134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D7D68A-2E3D-C79B-DB7F-6E68CFA0E343}"/>
                </a:ext>
              </a:extLst>
            </p:cNvPr>
            <p:cNvSpPr txBox="1"/>
            <p:nvPr/>
          </p:nvSpPr>
          <p:spPr>
            <a:xfrm>
              <a:off x="24766106" y="18376360"/>
              <a:ext cx="1943202" cy="3799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한컴산뜻돋움" panose="02000000000000000000" pitchFamily="2" charset="-127"/>
                  <a:cs typeface="Arial Unicode MS" panose="020B0600000101010101" charset="-127"/>
                </a:rPr>
                <a:t>이산화탄소 센서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DB5C6AD-4BD6-5F2F-CB02-9ABF92511ED7}"/>
                </a:ext>
              </a:extLst>
            </p:cNvPr>
            <p:cNvGrpSpPr/>
            <p:nvPr/>
          </p:nvGrpSpPr>
          <p:grpSpPr>
            <a:xfrm>
              <a:off x="21072846" y="17028162"/>
              <a:ext cx="5395687" cy="5413418"/>
              <a:chOff x="21072846" y="17028162"/>
              <a:chExt cx="5395687" cy="5413418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7F9009B-F3F1-53F2-95EE-9A6172F3AC88}"/>
                  </a:ext>
                </a:extLst>
              </p:cNvPr>
              <p:cNvGrpSpPr/>
              <p:nvPr/>
            </p:nvGrpSpPr>
            <p:grpSpPr>
              <a:xfrm>
                <a:off x="21072846" y="17028162"/>
                <a:ext cx="5395687" cy="5413418"/>
                <a:chOff x="16069678" y="17329317"/>
                <a:chExt cx="5395687" cy="5413418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E896C4BB-52E7-02C0-255C-989A0660C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823165" y="21167358"/>
                  <a:ext cx="2191314" cy="1575377"/>
                </a:xfrm>
                <a:prstGeom prst="rect">
                  <a:avLst/>
                </a:prstGeom>
              </p:spPr>
            </p:pic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52495FE9-7411-0362-04EA-C4BA7D0D77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900362" y="17329317"/>
                  <a:ext cx="1335588" cy="1335587"/>
                </a:xfrm>
                <a:prstGeom prst="rect">
                  <a:avLst/>
                </a:prstGeom>
              </p:spPr>
            </p:pic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B75EB231-6A2C-658E-EE03-013F325EC1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069678" y="17556534"/>
                  <a:ext cx="1790833" cy="1363475"/>
                </a:xfrm>
                <a:prstGeom prst="rect">
                  <a:avLst/>
                </a:prstGeom>
              </p:spPr>
            </p:pic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3984534F-527F-8CA5-CF58-C0E51C5DC1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3836"/>
                <a:stretch/>
              </p:blipFill>
              <p:spPr>
                <a:xfrm>
                  <a:off x="17998343" y="17558615"/>
                  <a:ext cx="1382949" cy="1415471"/>
                </a:xfrm>
                <a:prstGeom prst="rect">
                  <a:avLst/>
                </a:prstGeom>
              </p:spPr>
            </p:pic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0C2009CE-72FC-9D5A-01D7-24FDC3BC9F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640614" y="21121533"/>
                  <a:ext cx="1322499" cy="1579297"/>
                </a:xfrm>
                <a:prstGeom prst="rect">
                  <a:avLst/>
                </a:prstGeom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03FD6CCA-C6CA-9BD5-282B-4C2C4E5041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295128" y="19139648"/>
                  <a:ext cx="1272758" cy="1673439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64D0AD5E-4C0A-B0F4-030E-42AA2138A7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551958" y="19327255"/>
                  <a:ext cx="1913407" cy="1400664"/>
                </a:xfrm>
                <a:prstGeom prst="rect">
                  <a:avLst/>
                </a:prstGeom>
              </p:spPr>
            </p:pic>
            <p:pic>
              <p:nvPicPr>
                <p:cNvPr id="27" name="Picture 2" descr="Ds3231 At24c32 Iic Rtc 모듈 시계 타이머 메모리 모듈 Beats 교체 Ds1307 I2c Rtc 보드 Arduino  - Buy Ds3231 At24c32,Ds3231 At24c32 Rtc 모듈,Ds3231 At24c32 Iic Rtc 시계 타이머  메모리 모듈 Product on">
                  <a:extLst>
                    <a:ext uri="{FF2B5EF4-FFF2-40B4-BE49-F238E27FC236}">
                      <a16:creationId xmlns:a16="http://schemas.microsoft.com/office/drawing/2014/main" id="{E8C91F9D-BA5B-6EFC-C5D5-6DD643EF40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818146" y="18979986"/>
                  <a:ext cx="1664652" cy="16646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5E55D-ED14-72C3-6FDB-CECC7B216F11}"/>
                  </a:ext>
                </a:extLst>
              </p:cNvPr>
              <p:cNvSpPr txBox="1"/>
              <p:nvPr/>
            </p:nvSpPr>
            <p:spPr>
              <a:xfrm>
                <a:off x="23210765" y="20211520"/>
                <a:ext cx="1382949" cy="421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한컴산뜻돋움" panose="02000000000000000000" pitchFamily="2" charset="-127"/>
                  </a:rPr>
                  <a:t>시계</a:t>
                </a: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한컴산뜻돋움" panose="02000000000000000000" pitchFamily="2" charset="-127"/>
                  </a:rPr>
                  <a:t>(RTC)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한컴산뜻돋움" panose="02000000000000000000" pitchFamily="2" charset="-127"/>
                  <a:cs typeface="Arial Unicode MS" panose="020B0600000101010101" charset="-127"/>
                </a:endParaRP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AC75526-8D19-C913-55AC-41402DF1DC32}"/>
              </a:ext>
            </a:extLst>
          </p:cNvPr>
          <p:cNvSpPr txBox="1"/>
          <p:nvPr/>
        </p:nvSpPr>
        <p:spPr>
          <a:xfrm>
            <a:off x="9299208" y="27849354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Fig2.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센서 및 제어 장치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1B957F-78A4-88E0-C12B-C793F4ADE83A}"/>
              </a:ext>
            </a:extLst>
          </p:cNvPr>
          <p:cNvSpPr txBox="1"/>
          <p:nvPr/>
        </p:nvSpPr>
        <p:spPr>
          <a:xfrm>
            <a:off x="6603160" y="33539572"/>
            <a:ext cx="8621761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Fig4.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시스템 구성 및 정보 흐름도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1FC443A-B140-2722-09AC-A9E63752B7FC}"/>
              </a:ext>
            </a:extLst>
          </p:cNvPr>
          <p:cNvGrpSpPr/>
          <p:nvPr/>
        </p:nvGrpSpPr>
        <p:grpSpPr>
          <a:xfrm>
            <a:off x="5936003" y="28714077"/>
            <a:ext cx="8876171" cy="4767231"/>
            <a:chOff x="22170722" y="19473664"/>
            <a:chExt cx="8742962" cy="469568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DC0C123-C199-3D84-1585-CA38C0D0C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" t="5806" r="78000" b="21585"/>
            <a:stretch/>
          </p:blipFill>
          <p:spPr>
            <a:xfrm rot="16200000">
              <a:off x="27228534" y="19367598"/>
              <a:ext cx="1650191" cy="2622822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28F732C-6FA6-DF60-FA9B-BDE1076D1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9" t="11838" r="26105" b="20135"/>
            <a:stretch/>
          </p:blipFill>
          <p:spPr>
            <a:xfrm>
              <a:off x="26476338" y="22180895"/>
              <a:ext cx="3090726" cy="1546659"/>
            </a:xfrm>
            <a:prstGeom prst="rect">
              <a:avLst/>
            </a:prstGeom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28964BD-A0F8-1C82-5FD6-76969802E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90283" y="22349616"/>
              <a:ext cx="635018" cy="59935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D5816ECF-8C06-EEE5-BEE2-A0370922517D}"/>
                </a:ext>
              </a:extLst>
            </p:cNvPr>
            <p:cNvCxnSpPr>
              <a:cxnSpLocks/>
            </p:cNvCxnSpPr>
            <p:nvPr/>
          </p:nvCxnSpPr>
          <p:spPr>
            <a:xfrm>
              <a:off x="29551517" y="20809601"/>
              <a:ext cx="754659" cy="59199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886D506-8343-BD63-F4F8-F3310F5308DD}"/>
                </a:ext>
              </a:extLst>
            </p:cNvPr>
            <p:cNvGrpSpPr/>
            <p:nvPr/>
          </p:nvGrpSpPr>
          <p:grpSpPr>
            <a:xfrm>
              <a:off x="22185757" y="21553502"/>
              <a:ext cx="3311283" cy="2615849"/>
              <a:chOff x="3853409" y="19073324"/>
              <a:chExt cx="3463435" cy="2958902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2E008448-0B52-4584-D504-B0F56278CBD7}"/>
                  </a:ext>
                </a:extLst>
              </p:cNvPr>
              <p:cNvSpPr/>
              <p:nvPr/>
            </p:nvSpPr>
            <p:spPr>
              <a:xfrm>
                <a:off x="5664802" y="21251323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발열등</a:t>
                </a: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BB6D64A1-8763-9B46-195F-95B171C9B71B}"/>
                  </a:ext>
                </a:extLst>
              </p:cNvPr>
              <p:cNvSpPr/>
              <p:nvPr/>
            </p:nvSpPr>
            <p:spPr>
              <a:xfrm>
                <a:off x="4142467" y="21251323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급수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8418A2E-6CDD-6954-1E80-C4996DDE1945}"/>
                  </a:ext>
                </a:extLst>
              </p:cNvPr>
              <p:cNvSpPr/>
              <p:nvPr/>
            </p:nvSpPr>
            <p:spPr>
              <a:xfrm>
                <a:off x="4142467" y="19718757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창문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487E17C-F982-1537-1F09-07D5838D9439}"/>
                  </a:ext>
                </a:extLst>
              </p:cNvPr>
              <p:cNvSpPr/>
              <p:nvPr/>
            </p:nvSpPr>
            <p:spPr>
              <a:xfrm>
                <a:off x="5664802" y="19718496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환기팬</a:t>
                </a:r>
                <a:endParaRPr lang="en-US" altLang="ko-K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3D628E9D-1585-6160-7191-5C1D45F7AA2B}"/>
                  </a:ext>
                </a:extLst>
              </p:cNvPr>
              <p:cNvSpPr/>
              <p:nvPr/>
            </p:nvSpPr>
            <p:spPr>
              <a:xfrm>
                <a:off x="5664802" y="20480377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안개분무</a:t>
                </a:r>
                <a:endParaRPr lang="en-US" altLang="ko-K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A082BE4-1AF9-537D-3050-3ECCFA50B5F4}"/>
                  </a:ext>
                </a:extLst>
              </p:cNvPr>
              <p:cNvSpPr/>
              <p:nvPr/>
            </p:nvSpPr>
            <p:spPr>
              <a:xfrm>
                <a:off x="4142467" y="20485040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LED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조명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91C38254-AA24-AEBC-A7C1-4086A9CE7BDE}"/>
                  </a:ext>
                </a:extLst>
              </p:cNvPr>
              <p:cNvSpPr/>
              <p:nvPr/>
            </p:nvSpPr>
            <p:spPr>
              <a:xfrm>
                <a:off x="3853409" y="19469477"/>
                <a:ext cx="3463435" cy="25627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97E6978-42F8-D588-9149-CD133EA0A8B1}"/>
                  </a:ext>
                </a:extLst>
              </p:cNvPr>
              <p:cNvSpPr/>
              <p:nvPr/>
            </p:nvSpPr>
            <p:spPr>
              <a:xfrm>
                <a:off x="4650859" y="19073324"/>
                <a:ext cx="1867299" cy="562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환경 제어 장치</a:t>
                </a: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1C2F6A9-2448-4B9D-C038-3CA37F250F3D}"/>
                </a:ext>
              </a:extLst>
            </p:cNvPr>
            <p:cNvGrpSpPr/>
            <p:nvPr/>
          </p:nvGrpSpPr>
          <p:grpSpPr>
            <a:xfrm>
              <a:off x="22170722" y="19473664"/>
              <a:ext cx="3312464" cy="2001143"/>
              <a:chOff x="6446495" y="13057222"/>
              <a:chExt cx="3464670" cy="2263581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4EE0D900-9D28-AF33-9E4A-DBEC8059A4D2}"/>
                  </a:ext>
                </a:extLst>
              </p:cNvPr>
              <p:cNvGrpSpPr/>
              <p:nvPr/>
            </p:nvGrpSpPr>
            <p:grpSpPr>
              <a:xfrm>
                <a:off x="6446495" y="13451606"/>
                <a:ext cx="3464670" cy="1869197"/>
                <a:chOff x="4090147" y="14837829"/>
                <a:chExt cx="3464670" cy="1869197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D792A067-7B02-6A06-C6BD-08C9ACC721E2}"/>
                    </a:ext>
                  </a:extLst>
                </p:cNvPr>
                <p:cNvSpPr/>
                <p:nvPr/>
              </p:nvSpPr>
              <p:spPr>
                <a:xfrm>
                  <a:off x="4317729" y="15087107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온도센서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45945A71-C320-9F67-AEA2-2459507D343F}"/>
                    </a:ext>
                  </a:extLst>
                </p:cNvPr>
                <p:cNvSpPr/>
                <p:nvPr/>
              </p:nvSpPr>
              <p:spPr>
                <a:xfrm>
                  <a:off x="5865653" y="15087106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습도센서</a:t>
                  </a:r>
                  <a:endParaRPr lang="en-US" altLang="ko-KR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70326CE7-FC74-6AA5-E3C7-C8BDBD054A75}"/>
                    </a:ext>
                  </a:extLst>
                </p:cNvPr>
                <p:cNvSpPr/>
                <p:nvPr/>
              </p:nvSpPr>
              <p:spPr>
                <a:xfrm>
                  <a:off x="5851029" y="15853390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이산화탄소</a:t>
                  </a:r>
                  <a:endParaRPr lang="en-US" altLang="ko-KR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센서</a:t>
                  </a: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95627945-25D0-31DF-3080-545F7845F75D}"/>
                    </a:ext>
                  </a:extLst>
                </p:cNvPr>
                <p:cNvSpPr/>
                <p:nvPr/>
              </p:nvSpPr>
              <p:spPr>
                <a:xfrm>
                  <a:off x="4317729" y="15853390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조도센서</a:t>
                  </a:r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F1E10402-F655-1E28-6484-51CD4DEBE37A}"/>
                    </a:ext>
                  </a:extLst>
                </p:cNvPr>
                <p:cNvSpPr/>
                <p:nvPr/>
              </p:nvSpPr>
              <p:spPr>
                <a:xfrm>
                  <a:off x="4090147" y="14837829"/>
                  <a:ext cx="3464670" cy="18691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EDD114C-D837-5F61-9927-BA77F7BC3E6E}"/>
                  </a:ext>
                </a:extLst>
              </p:cNvPr>
              <p:cNvSpPr/>
              <p:nvPr/>
            </p:nvSpPr>
            <p:spPr>
              <a:xfrm>
                <a:off x="7474582" y="13057222"/>
                <a:ext cx="1408496" cy="562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센서</a:t>
                </a: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70629ED-0EE1-36B5-064C-CCD1404CB607}"/>
                </a:ext>
              </a:extLst>
            </p:cNvPr>
            <p:cNvSpPr/>
            <p:nvPr/>
          </p:nvSpPr>
          <p:spPr>
            <a:xfrm>
              <a:off x="29567064" y="21660450"/>
              <a:ext cx="1346620" cy="4971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Web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AB345F62-5EB3-DA1C-CEB8-7D024712B881}"/>
                </a:ext>
              </a:extLst>
            </p:cNvPr>
            <p:cNvCxnSpPr/>
            <p:nvPr/>
          </p:nvCxnSpPr>
          <p:spPr>
            <a:xfrm>
              <a:off x="25688575" y="20664763"/>
              <a:ext cx="867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E1CD1AAB-90A1-2F41-A903-B54EB56946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88575" y="22948547"/>
              <a:ext cx="8671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타원 69">
            <a:extLst>
              <a:ext uri="{FF2B5EF4-FFF2-40B4-BE49-F238E27FC236}">
                <a16:creationId xmlns:a16="http://schemas.microsoft.com/office/drawing/2014/main" id="{018BE280-49FC-8089-DB5A-6CAD7C5D36FA}"/>
              </a:ext>
            </a:extLst>
          </p:cNvPr>
          <p:cNvSpPr/>
          <p:nvPr/>
        </p:nvSpPr>
        <p:spPr>
          <a:xfrm>
            <a:off x="15231594" y="30370808"/>
            <a:ext cx="671285" cy="15466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사용자</a:t>
            </a:r>
          </a:p>
        </p:txBody>
      </p:sp>
      <p:sp>
        <p:nvSpPr>
          <p:cNvPr id="71" name="제목 1">
            <a:extLst>
              <a:ext uri="{FF2B5EF4-FFF2-40B4-BE49-F238E27FC236}">
                <a16:creationId xmlns:a16="http://schemas.microsoft.com/office/drawing/2014/main" id="{87ADBD4C-3CD4-E103-6FA5-F5DA734F414F}"/>
              </a:ext>
            </a:extLst>
          </p:cNvPr>
          <p:cNvSpPr txBox="1">
            <a:spLocks/>
          </p:cNvSpPr>
          <p:nvPr/>
        </p:nvSpPr>
        <p:spPr>
          <a:xfrm>
            <a:off x="579473" y="14528141"/>
            <a:ext cx="15165912" cy="3153102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45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r>
              <a:rPr lang="en-US" altLang="ko-KR" sz="350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OBJECTIVE</a:t>
            </a:r>
          </a:p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기존 챔버는 온도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습도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광도 등의 조절을 통해 식물 재배 환경을 제어할 수 있어 식물 생육 과정을 이해하는데 유용한 실험 장비이다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환경조절은 제품에 미리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프로그래밍된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규칙만으로 운영이 되고 있고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외부에서 새로운 알고리즘으로 운영 소프트웨어를 만들더라도 적용하기가 어렵다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폐쇄적인 설계로 인해 추가적인 센서 및 제어장치를 설치하여 실험하기가 불가능한 제품이 많다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본 연구에서는 챔버의 운영 알고리즘을 개선하고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새로운 장비 및 센서를 추가하여 실험할 수 있도록 개방형 </a:t>
            </a:r>
            <a:r>
              <a:rPr lang="ko-KR" altLang="en-US" sz="3000" b="1" dirty="0" err="1">
                <a:ea typeface="한컴산뜻돋움" panose="02000000000000000000" pitchFamily="2" charset="-127"/>
              </a:rPr>
              <a:t>미니챔버를</a:t>
            </a:r>
            <a:r>
              <a:rPr lang="ko-KR" altLang="en-US" sz="3000" b="1" dirty="0">
                <a:ea typeface="한컴산뜻돋움" panose="02000000000000000000" pitchFamily="2" charset="-127"/>
              </a:rPr>
              <a:t> 구현하였다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구현한 하드웨어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플랫폼 위에 이미지 분석이 가능한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모델을 적용하여 생육단계를 구분하고 단계에 따른 알맞은 환경조절이 자동으로 될 수 있도록 소프트웨어를 구축하고자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E6E48A3D-7453-4520-4B75-308F13240E48}"/>
              </a:ext>
            </a:extLst>
          </p:cNvPr>
          <p:cNvCxnSpPr>
            <a:cxnSpLocks/>
          </p:cNvCxnSpPr>
          <p:nvPr/>
        </p:nvCxnSpPr>
        <p:spPr>
          <a:xfrm>
            <a:off x="14877583" y="31144137"/>
            <a:ext cx="28621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7F31636-8DF7-30FA-DE76-C068F59ADE23}"/>
              </a:ext>
            </a:extLst>
          </p:cNvPr>
          <p:cNvSpPr txBox="1"/>
          <p:nvPr/>
        </p:nvSpPr>
        <p:spPr>
          <a:xfrm>
            <a:off x="16739951" y="8160946"/>
            <a:ext cx="15088841" cy="4020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Building Server on Raspberry Pi 	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라즈베리파이는 저전력으로 운영되는 마이크로컴퓨터로 비용이 저렴하여 현장에 설치하기 유용한 컴퓨터이다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라즈베리파이에 </a:t>
            </a:r>
            <a:r>
              <a:rPr lang="en-US" altLang="ko-KR" sz="3000" b="1" dirty="0">
                <a:ea typeface="한컴산뜻돋움" panose="02000000000000000000" pitchFamily="2" charset="-127"/>
              </a:rPr>
              <a:t>Nginx</a:t>
            </a:r>
            <a:r>
              <a:rPr lang="ko-KR" altLang="en-US" sz="3000" b="1" dirty="0">
                <a:ea typeface="한컴산뜻돋움" panose="02000000000000000000" pitchFamily="2" charset="-127"/>
              </a:rPr>
              <a:t>로 경량 웹서버를 구동하고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마이크로 서비스 형태로 통신 방식을 설계하고 구현하였다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이런 형태의 설계는 미니챔버가 독립된 형태의 실험장비로 운영될 수 있게 한다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스마트폰이나 패드 제품 등 모바일장비로 미니챔버에 접속하여 센서의 작동유무 체크 및 제어장치의 구동을 수행할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웹 </a:t>
            </a:r>
            <a:r>
              <a:rPr lang="en-US" altLang="ko-KR" sz="3000" b="1" dirty="0">
                <a:ea typeface="한컴산뜻돋움" panose="02000000000000000000" pitchFamily="2" charset="-127"/>
              </a:rPr>
              <a:t>API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이용하므로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규격만 준수하면 따로 사용자용 프로그램을 설치하지 않고 사용 가능하다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80C3D62-AF2C-59AA-261A-95EB792803F4}"/>
              </a:ext>
            </a:extLst>
          </p:cNvPr>
          <p:cNvSpPr txBox="1"/>
          <p:nvPr/>
        </p:nvSpPr>
        <p:spPr>
          <a:xfrm>
            <a:off x="16774449" y="12393710"/>
            <a:ext cx="10548438" cy="4575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 Model for Image Analysis by Plant Growth Stage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티쳐블 머신을 이용하여 토마토의 생육단계별 이미지를 학습시키고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 형태로 추출했다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토마토의 생육단계는 발아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육묘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생육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개화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열매 단계로 구분하였다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Keras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모델과 아두이노의 카메라 모듈을 연결해 촬영 영상을 토대로 생육단계를 구분 할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구분된 단계 값은 파이썬으로 읽어서 각 생육 단계에 알맞은 환경 값을 맞출 수 있도록 환기팬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광량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창문의 개폐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발열등 및 안개분무기의 작동을 자동화 시킬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2AB0EBF-B0DB-C71F-8506-4F93DB1C3781}"/>
              </a:ext>
            </a:extLst>
          </p:cNvPr>
          <p:cNvGrpSpPr/>
          <p:nvPr/>
        </p:nvGrpSpPr>
        <p:grpSpPr>
          <a:xfrm>
            <a:off x="27562128" y="12948001"/>
            <a:ext cx="4362694" cy="3666696"/>
            <a:chOff x="27297633" y="29082318"/>
            <a:chExt cx="5022294" cy="3970524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5A9491E-1760-EBE6-2518-8EB1AC6E0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9719940" y="29082318"/>
              <a:ext cx="678049" cy="3322166"/>
            </a:xfrm>
            <a:prstGeom prst="rect">
              <a:avLst/>
            </a:prstGeom>
          </p:spPr>
        </p:pic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13FAF3F2-2E05-A3BE-7ED9-FB4D8BBD0B95}"/>
                </a:ext>
              </a:extLst>
            </p:cNvPr>
            <p:cNvCxnSpPr>
              <a:cxnSpLocks/>
            </p:cNvCxnSpPr>
            <p:nvPr/>
          </p:nvCxnSpPr>
          <p:spPr>
            <a:xfrm>
              <a:off x="28894287" y="29535134"/>
              <a:ext cx="5734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2CDB529A-F61F-8AA3-C10E-24BB51427BC3}"/>
                </a:ext>
              </a:extLst>
            </p:cNvPr>
            <p:cNvSpPr/>
            <p:nvPr/>
          </p:nvSpPr>
          <p:spPr>
            <a:xfrm>
              <a:off x="27391642" y="29207057"/>
              <a:ext cx="1387125" cy="70781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작물</a:t>
              </a: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C9DDA3A2-0C08-84B8-0D64-1F0FAD4DCDB9}"/>
                </a:ext>
              </a:extLst>
            </p:cNvPr>
            <p:cNvCxnSpPr>
              <a:cxnSpLocks/>
            </p:cNvCxnSpPr>
            <p:nvPr/>
          </p:nvCxnSpPr>
          <p:spPr>
            <a:xfrm>
              <a:off x="30452201" y="29481631"/>
              <a:ext cx="44543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9C806200-0431-B840-862B-87541739ACB5}"/>
                </a:ext>
              </a:extLst>
            </p:cNvPr>
            <p:cNvCxnSpPr>
              <a:cxnSpLocks/>
            </p:cNvCxnSpPr>
            <p:nvPr/>
          </p:nvCxnSpPr>
          <p:spPr>
            <a:xfrm>
              <a:off x="31609071" y="29940195"/>
              <a:ext cx="0" cy="531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17F1F66E-1C62-315F-8363-EA85911E9C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52201" y="31241547"/>
              <a:ext cx="4454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1942B0C3-9F4C-AD62-EB1A-D32C722DE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24646" y="30332860"/>
              <a:ext cx="280788" cy="2723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C44EBEC9-82F8-E0CD-2CB0-F127EE012A6F}"/>
                </a:ext>
              </a:extLst>
            </p:cNvPr>
            <p:cNvCxnSpPr>
              <a:cxnSpLocks/>
            </p:cNvCxnSpPr>
            <p:nvPr/>
          </p:nvCxnSpPr>
          <p:spPr>
            <a:xfrm>
              <a:off x="28210941" y="31241547"/>
              <a:ext cx="0" cy="3680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8A534BF-8E4A-79EF-66D1-87795DCA719F}"/>
                </a:ext>
              </a:extLst>
            </p:cNvPr>
            <p:cNvSpPr/>
            <p:nvPr/>
          </p:nvSpPr>
          <p:spPr>
            <a:xfrm>
              <a:off x="30988577" y="29094833"/>
              <a:ext cx="1331350" cy="7735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Teachable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Machine</a:t>
              </a:r>
            </a:p>
          </p:txBody>
        </p:sp>
        <p:sp>
          <p:nvSpPr>
            <p:cNvPr id="93" name="원통형 92">
              <a:extLst>
                <a:ext uri="{FF2B5EF4-FFF2-40B4-BE49-F238E27FC236}">
                  <a16:creationId xmlns:a16="http://schemas.microsoft.com/office/drawing/2014/main" id="{BFE300DF-1742-16E6-9C1E-231DC1EBD85D}"/>
                </a:ext>
              </a:extLst>
            </p:cNvPr>
            <p:cNvSpPr/>
            <p:nvPr/>
          </p:nvSpPr>
          <p:spPr>
            <a:xfrm>
              <a:off x="31076052" y="30658368"/>
              <a:ext cx="1066037" cy="1166358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Keras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Model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148B858E-C50D-8F67-03C9-7FAE9EA1939A}"/>
                </a:ext>
              </a:extLst>
            </p:cNvPr>
            <p:cNvSpPr/>
            <p:nvPr/>
          </p:nvSpPr>
          <p:spPr>
            <a:xfrm>
              <a:off x="27297633" y="30120908"/>
              <a:ext cx="1826615" cy="105138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작물 생육 상태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판단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AFF984A-0BBF-3BB5-1374-5A1D32D0024A}"/>
                </a:ext>
              </a:extLst>
            </p:cNvPr>
            <p:cNvSpPr/>
            <p:nvPr/>
          </p:nvSpPr>
          <p:spPr>
            <a:xfrm>
              <a:off x="27600488" y="31786794"/>
              <a:ext cx="1075841" cy="562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Web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A96EB78-21E6-92A2-93DB-D79D516FA900}"/>
                </a:ext>
              </a:extLst>
            </p:cNvPr>
            <p:cNvSpPr txBox="1"/>
            <p:nvPr/>
          </p:nvSpPr>
          <p:spPr>
            <a:xfrm>
              <a:off x="27335301" y="32474350"/>
              <a:ext cx="4984626" cy="5784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ko-KR" sz="2800" b="1" dirty="0">
                  <a:ea typeface="한컴산뜻돋움" panose="02000000000000000000" pitchFamily="2" charset="-127"/>
                  <a:cs typeface="Arial Unicode MS" panose="020B0600000101010101" charset="-127"/>
                </a:rPr>
                <a:t>Fig5.  </a:t>
              </a:r>
              <a:r>
                <a:rPr lang="ko-KR" altLang="en-US" sz="2800" b="1" dirty="0">
                  <a:ea typeface="한컴산뜻돋움" panose="02000000000000000000" pitchFamily="2" charset="-127"/>
                  <a:cs typeface="Arial Unicode MS" panose="020B0600000101010101" charset="-127"/>
                </a:rPr>
                <a:t>이미지 분석 흐름도</a:t>
              </a:r>
              <a:endPara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endParaRPr>
            </a:p>
          </p:txBody>
        </p:sp>
      </p:grpSp>
      <p:sp>
        <p:nvSpPr>
          <p:cNvPr id="97" name="제목 1">
            <a:extLst>
              <a:ext uri="{FF2B5EF4-FFF2-40B4-BE49-F238E27FC236}">
                <a16:creationId xmlns:a16="http://schemas.microsoft.com/office/drawing/2014/main" id="{A6B1F37D-E21D-DFB5-3A47-D5448D6234DE}"/>
              </a:ext>
            </a:extLst>
          </p:cNvPr>
          <p:cNvSpPr txBox="1">
            <a:spLocks/>
          </p:cNvSpPr>
          <p:nvPr/>
        </p:nvSpPr>
        <p:spPr>
          <a:xfrm>
            <a:off x="16601558" y="17609738"/>
            <a:ext cx="14950702" cy="1861968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본 연구에서는 방울토마토의 생리 및 생태적 특성에 적합한 시나리오를 설계하고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챔버를 가동하였다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작성한 시나리오는 다음과 같다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</a:p>
          <a:p>
            <a:pPr algn="just" latinLnBrk="0">
              <a:lnSpc>
                <a:spcPct val="120000"/>
              </a:lnSpc>
            </a:pP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C97115FC-5C6A-22F7-520A-C1A98690D219}"/>
              </a:ext>
            </a:extLst>
          </p:cNvPr>
          <p:cNvGrpSpPr/>
          <p:nvPr/>
        </p:nvGrpSpPr>
        <p:grpSpPr>
          <a:xfrm>
            <a:off x="17383634" y="18952434"/>
            <a:ext cx="13945657" cy="5133519"/>
            <a:chOff x="-13965463" y="19764182"/>
            <a:chExt cx="13878269" cy="5285397"/>
          </a:xfrm>
        </p:grpSpPr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5968813E-79EB-4EFB-9C0A-3DB8A06DA584}"/>
                </a:ext>
              </a:extLst>
            </p:cNvPr>
            <p:cNvSpPr/>
            <p:nvPr/>
          </p:nvSpPr>
          <p:spPr>
            <a:xfrm>
              <a:off x="-13784098" y="20705043"/>
              <a:ext cx="159960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발아단계 </a:t>
              </a:r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3E5B6038-2410-B817-C018-BD0270A55658}"/>
                </a:ext>
              </a:extLst>
            </p:cNvPr>
            <p:cNvSpPr/>
            <p:nvPr/>
          </p:nvSpPr>
          <p:spPr>
            <a:xfrm>
              <a:off x="-13773856" y="21408195"/>
              <a:ext cx="159960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육묘단계</a:t>
              </a:r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3180399B-6046-018D-4C48-FCC7D2085FB5}"/>
                </a:ext>
              </a:extLst>
            </p:cNvPr>
            <p:cNvSpPr/>
            <p:nvPr/>
          </p:nvSpPr>
          <p:spPr>
            <a:xfrm>
              <a:off x="-13761065" y="24220938"/>
              <a:ext cx="1599606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저장단계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A7D410B4-B2E5-93F8-1AE9-FA2F4D8EAA50}"/>
                </a:ext>
              </a:extLst>
            </p:cNvPr>
            <p:cNvSpPr/>
            <p:nvPr/>
          </p:nvSpPr>
          <p:spPr>
            <a:xfrm>
              <a:off x="-11838538" y="21408195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20~25℃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6799A4D-17DC-40F8-DCEB-1841F1CC63E5}"/>
                </a:ext>
              </a:extLst>
            </p:cNvPr>
            <p:cNvSpPr/>
            <p:nvPr/>
          </p:nvSpPr>
          <p:spPr>
            <a:xfrm>
              <a:off x="-11838538" y="20703379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25~30℃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93F5845-8A03-1C9E-55E6-409ADFF73EF2}"/>
                </a:ext>
              </a:extLst>
            </p:cNvPr>
            <p:cNvSpPr/>
            <p:nvPr/>
          </p:nvSpPr>
          <p:spPr>
            <a:xfrm>
              <a:off x="-11843586" y="22817827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20~25℃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7F6C895-EAF1-0BD8-0052-579D20717CC6}"/>
                </a:ext>
              </a:extLst>
            </p:cNvPr>
            <p:cNvSpPr/>
            <p:nvPr/>
          </p:nvSpPr>
          <p:spPr>
            <a:xfrm>
              <a:off x="-11843586" y="22113011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17~27℃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D693203-8F87-9965-72B3-D66365E8DC29}"/>
                </a:ext>
              </a:extLst>
            </p:cNvPr>
            <p:cNvSpPr/>
            <p:nvPr/>
          </p:nvSpPr>
          <p:spPr>
            <a:xfrm>
              <a:off x="-11843586" y="24227459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4℃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9CB8E12-C5DE-2AD2-E485-ACDC0011CD6D}"/>
                </a:ext>
              </a:extLst>
            </p:cNvPr>
            <p:cNvSpPr/>
            <p:nvPr/>
          </p:nvSpPr>
          <p:spPr>
            <a:xfrm>
              <a:off x="-11843586" y="23522643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25~30℃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46D354CC-F194-AF66-0B40-E34EBCE670EE}"/>
                    </a:ext>
                  </a:extLst>
                </p:cNvPr>
                <p:cNvSpPr/>
                <p:nvPr/>
              </p:nvSpPr>
              <p:spPr>
                <a:xfrm>
                  <a:off x="-10185196" y="20611319"/>
                  <a:ext cx="1794141" cy="33245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기간별로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2000~ </a:t>
                  </a:r>
                </a:p>
                <a:p>
                  <a:pPr algn="ctr" latinLnBrk="1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6600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a14:m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/ ha</a:t>
                  </a: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물 필요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장마 이후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 err="1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함수율</a:t>
                  </a:r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 높게 관리</a:t>
                  </a: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</mc:Choice>
          <mc:Fallback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46D354CC-F194-AF66-0B40-E34EBCE670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185196" y="20611319"/>
                  <a:ext cx="1794141" cy="3324533"/>
                </a:xfrm>
                <a:prstGeom prst="rect">
                  <a:avLst/>
                </a:prstGeom>
                <a:blipFill>
                  <a:blip r:embed="rId18"/>
                  <a:stretch>
                    <a:fillRect l="-2349" r="-201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921239E-4EE2-77CA-0E39-926559285803}"/>
                </a:ext>
              </a:extLst>
            </p:cNvPr>
            <p:cNvSpPr/>
            <p:nvPr/>
          </p:nvSpPr>
          <p:spPr>
            <a:xfrm>
              <a:off x="-10185196" y="24101759"/>
              <a:ext cx="1849520" cy="655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수확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주 전 </a:t>
              </a:r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급수 중단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4519941A-DFB4-4294-F941-B01A482D2AC9}"/>
                </a:ext>
              </a:extLst>
            </p:cNvPr>
            <p:cNvSpPr/>
            <p:nvPr/>
          </p:nvSpPr>
          <p:spPr>
            <a:xfrm>
              <a:off x="-7975502" y="20740518"/>
              <a:ext cx="1373468" cy="39673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광보상점은 </a:t>
              </a:r>
              <a:r>
                <a:rPr lang="en-US" altLang="ko-KR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1</a:t>
              </a:r>
              <a:r>
                <a:rPr lang="ko-KR" altLang="en-US" b="1" i="0" dirty="0" err="1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천룩스</a:t>
              </a:r>
              <a:r>
                <a:rPr lang="en-US" altLang="ko-KR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, </a:t>
              </a:r>
              <a:r>
                <a:rPr lang="ko-KR" altLang="en-US" b="1" i="0" dirty="0" err="1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광포화점이</a:t>
              </a:r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 </a:t>
              </a:r>
              <a:r>
                <a:rPr lang="en-US" altLang="ko-KR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7</a:t>
              </a:r>
              <a:r>
                <a:rPr lang="ko-KR" altLang="en-US" b="1" i="0" dirty="0" err="1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만룩스</a:t>
              </a:r>
              <a:r>
                <a:rPr lang="en-US" altLang="ko-KR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, 1</a:t>
              </a:r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만 </a:t>
              </a:r>
              <a:r>
                <a:rPr lang="ko-KR" altLang="en-US" b="1" i="0" dirty="0" err="1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룩스</a:t>
              </a:r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 이하에서는 생육이 좋지 않음</a:t>
              </a:r>
              <a:endParaRPr lang="en-US" altLang="ko-KR" b="1" i="0" dirty="0">
                <a:solidFill>
                  <a:schemeClr val="tx1"/>
                </a:solidFill>
                <a:effectLst/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강한광선이 필요함 </a:t>
              </a:r>
              <a:r>
                <a:rPr lang="en-US" altLang="ko-KR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-&gt; </a:t>
              </a:r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보광필요</a:t>
              </a:r>
              <a:endParaRPr lang="en-US" altLang="ko-KR" b="1" i="0" dirty="0">
                <a:solidFill>
                  <a:schemeClr val="tx1"/>
                </a:solidFill>
                <a:effectLst/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endParaRPr lang="en-US" altLang="ko-KR" b="1" i="0" dirty="0">
                <a:solidFill>
                  <a:schemeClr val="tx1"/>
                </a:solidFill>
                <a:effectLst/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endPara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3534EAF4-625D-CAD2-DD06-27F9E8A39F91}"/>
                </a:ext>
              </a:extLst>
            </p:cNvPr>
            <p:cNvSpPr/>
            <p:nvPr/>
          </p:nvSpPr>
          <p:spPr>
            <a:xfrm>
              <a:off x="-13965463" y="19764182"/>
              <a:ext cx="7895029" cy="52853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C1E8B5A-04B1-6F5C-1B32-0B9F19480FDF}"/>
                </a:ext>
              </a:extLst>
            </p:cNvPr>
            <p:cNvSpPr/>
            <p:nvPr/>
          </p:nvSpPr>
          <p:spPr>
            <a:xfrm>
              <a:off x="-8208007" y="19928687"/>
              <a:ext cx="1794141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광량</a:t>
              </a: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8C285042-7436-012D-31F0-2D07FD715EDA}"/>
                </a:ext>
              </a:extLst>
            </p:cNvPr>
            <p:cNvSpPr/>
            <p:nvPr/>
          </p:nvSpPr>
          <p:spPr>
            <a:xfrm>
              <a:off x="-10207841" y="19911042"/>
              <a:ext cx="1794141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급수</a:t>
              </a: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9EF41703-1757-5E1B-399F-521E2921EA79}"/>
                </a:ext>
              </a:extLst>
            </p:cNvPr>
            <p:cNvSpPr/>
            <p:nvPr/>
          </p:nvSpPr>
          <p:spPr>
            <a:xfrm>
              <a:off x="-12197597" y="19911042"/>
              <a:ext cx="1794141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온도</a:t>
              </a: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AE68127-1575-0CAB-1B75-0AE573BE8149}"/>
                </a:ext>
              </a:extLst>
            </p:cNvPr>
            <p:cNvSpPr/>
            <p:nvPr/>
          </p:nvSpPr>
          <p:spPr>
            <a:xfrm>
              <a:off x="-5258768" y="19960079"/>
              <a:ext cx="4679487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상대습도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&amp; 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이산화탄소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E56EBEB-3B1A-E0E6-ADC0-8BA40D1BFB7C}"/>
                </a:ext>
              </a:extLst>
            </p:cNvPr>
            <p:cNvSpPr/>
            <p:nvPr/>
          </p:nvSpPr>
          <p:spPr>
            <a:xfrm>
              <a:off x="-6070435" y="19764182"/>
              <a:ext cx="5983241" cy="52853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35" name="표 134">
            <a:extLst>
              <a:ext uri="{FF2B5EF4-FFF2-40B4-BE49-F238E27FC236}">
                <a16:creationId xmlns:a16="http://schemas.microsoft.com/office/drawing/2014/main" id="{E0034A8D-674B-C90C-5B8A-2E28A2B58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315598"/>
              </p:ext>
            </p:extLst>
          </p:nvPr>
        </p:nvGraphicFramePr>
        <p:xfrm>
          <a:off x="25753448" y="21034468"/>
          <a:ext cx="5095456" cy="26886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69002">
                  <a:extLst>
                    <a:ext uri="{9D8B030D-6E8A-4147-A177-3AD203B41FA5}">
                      <a16:colId xmlns:a16="http://schemas.microsoft.com/office/drawing/2014/main" val="1610034825"/>
                    </a:ext>
                  </a:extLst>
                </a:gridCol>
                <a:gridCol w="1078726">
                  <a:extLst>
                    <a:ext uri="{9D8B030D-6E8A-4147-A177-3AD203B41FA5}">
                      <a16:colId xmlns:a16="http://schemas.microsoft.com/office/drawing/2014/main" val="1339894571"/>
                    </a:ext>
                  </a:extLst>
                </a:gridCol>
                <a:gridCol w="1273864">
                  <a:extLst>
                    <a:ext uri="{9D8B030D-6E8A-4147-A177-3AD203B41FA5}">
                      <a16:colId xmlns:a16="http://schemas.microsoft.com/office/drawing/2014/main" val="3736215443"/>
                    </a:ext>
                  </a:extLst>
                </a:gridCol>
                <a:gridCol w="1273864">
                  <a:extLst>
                    <a:ext uri="{9D8B030D-6E8A-4147-A177-3AD203B41FA5}">
                      <a16:colId xmlns:a16="http://schemas.microsoft.com/office/drawing/2014/main" val="365576166"/>
                    </a:ext>
                  </a:extLst>
                </a:gridCol>
              </a:tblGrid>
              <a:tr h="46458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CA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여름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CA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겨울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CA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C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8672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환기팬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691821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안개분무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266930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창문개폐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669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이산화탄소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449473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산소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밤에 시비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302451"/>
                  </a:ext>
                </a:extLst>
              </a:tr>
            </a:tbl>
          </a:graphicData>
        </a:graphic>
      </p:graphicFrame>
      <p:sp>
        <p:nvSpPr>
          <p:cNvPr id="136" name="TextBox 135">
            <a:extLst>
              <a:ext uri="{FF2B5EF4-FFF2-40B4-BE49-F238E27FC236}">
                <a16:creationId xmlns:a16="http://schemas.microsoft.com/office/drawing/2014/main" id="{4A42600B-8B04-4321-A12F-4E919FD5B51B}"/>
              </a:ext>
            </a:extLst>
          </p:cNvPr>
          <p:cNvSpPr txBox="1"/>
          <p:nvPr/>
        </p:nvSpPr>
        <p:spPr>
          <a:xfrm>
            <a:off x="17023501" y="24149592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Fig6.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생육단계별 생육단계 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1976CC8-BA57-9654-0BF0-A39D9E5827B4}"/>
              </a:ext>
            </a:extLst>
          </p:cNvPr>
          <p:cNvSpPr txBox="1"/>
          <p:nvPr/>
        </p:nvSpPr>
        <p:spPr>
          <a:xfrm>
            <a:off x="16601558" y="17179207"/>
            <a:ext cx="9327659" cy="692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Operational Scenario and Dashboard</a:t>
            </a:r>
          </a:p>
        </p:txBody>
      </p:sp>
      <p:sp>
        <p:nvSpPr>
          <p:cNvPr id="142" name="제목 1">
            <a:extLst>
              <a:ext uri="{FF2B5EF4-FFF2-40B4-BE49-F238E27FC236}">
                <a16:creationId xmlns:a16="http://schemas.microsoft.com/office/drawing/2014/main" id="{285AC534-F71F-A96C-4EA6-7F0CE4DC03F3}"/>
              </a:ext>
            </a:extLst>
          </p:cNvPr>
          <p:cNvSpPr txBox="1">
            <a:spLocks/>
          </p:cNvSpPr>
          <p:nvPr/>
        </p:nvSpPr>
        <p:spPr>
          <a:xfrm>
            <a:off x="16774449" y="24513189"/>
            <a:ext cx="15062046" cy="3511926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주간기온을 평균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24~26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도로 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야간 기온은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10~18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도로 관리한다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낮에 일사량이 좋을 때는 밤에 온도를 높여 관리하는 것이 좋고 낮에 일사량이 부족하여 광합성이 불충분한 경우에는 밤에 온도를 약간 낮게 관리하여 양분 소비를 적게 하도록 해야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C3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식물인 토마토는 탄산가스 농도의 증가에 민감하게 반응하므로 이산화탄소 농도는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700ppm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으로 유지하는 것을 목표로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토양수분은 생육 전반기에는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-10~30kPa, 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후반기에는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-20~-30kPa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정도로 유지하도록 관수관리를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 </a:t>
            </a: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9EE5FCBF-332B-2BA3-E035-A2140025768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795066" y="28150350"/>
            <a:ext cx="12095393" cy="5931223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CF1AAE51-5774-35C4-5984-326E597018FC}"/>
              </a:ext>
            </a:extLst>
          </p:cNvPr>
          <p:cNvSpPr txBox="1"/>
          <p:nvPr/>
        </p:nvSpPr>
        <p:spPr>
          <a:xfrm>
            <a:off x="16857907" y="28292083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Fig7.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대시보드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F65A48F-8CB3-18B5-2DE7-12011D28A764}"/>
              </a:ext>
            </a:extLst>
          </p:cNvPr>
          <p:cNvSpPr txBox="1"/>
          <p:nvPr/>
        </p:nvSpPr>
        <p:spPr>
          <a:xfrm>
            <a:off x="397459" y="35764585"/>
            <a:ext cx="31739406" cy="2276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본 연구에서 개발한 미니챔버는 개방형 구조로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S/W, H/W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시스템을 구성하여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제어장치와 조절 알고리즘을 적용할 수 있다는 점에서 의의가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식물 재배생리를 연구하기 위해 온실이 필요하듯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온실을 개선하기 위하여 연구용 미니챔버를 제안하였다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실시간으로 센서에서 환경 데이터를 모니터링하여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대시보드에 시각화하고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카메라로 촬영한 영상을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모형을 이용하여 분류하며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룰기반으로 설정된 최적환경을 생육단계별로 효과적으로 적용할 수 있음을 확인하였다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향후에는 시뮬레이션을 통해 다양한 시나리오를 미리 점검함으로써 의사결정을 지원할 수 있을 것으로 생각되며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식물공장의 제어 알고리즘 개선을 위한 연구 기반으로 기여할 것으로 기대한다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A11A8DB-10E7-F9B9-3C61-867E47170AE2}"/>
              </a:ext>
            </a:extLst>
          </p:cNvPr>
          <p:cNvSpPr/>
          <p:nvPr/>
        </p:nvSpPr>
        <p:spPr>
          <a:xfrm>
            <a:off x="3030044" y="26835452"/>
            <a:ext cx="513256" cy="215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2EDAA4F-A32E-0A3D-9596-45215ACC4155}"/>
              </a:ext>
            </a:extLst>
          </p:cNvPr>
          <p:cNvSpPr txBox="1"/>
          <p:nvPr/>
        </p:nvSpPr>
        <p:spPr>
          <a:xfrm>
            <a:off x="3008519" y="27029636"/>
            <a:ext cx="1324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LED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보광등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DD3F6054-E656-4B01-B8C8-6656DBC78669}"/>
              </a:ext>
            </a:extLst>
          </p:cNvPr>
          <p:cNvSpPr/>
          <p:nvPr/>
        </p:nvSpPr>
        <p:spPr>
          <a:xfrm>
            <a:off x="17576171" y="21233768"/>
            <a:ext cx="1607373" cy="519102"/>
          </a:xfrm>
          <a:prstGeom prst="roundRect">
            <a:avLst/>
          </a:prstGeom>
          <a:solidFill>
            <a:srgbClr val="E0CA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생육단계</a:t>
            </a: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2A167448-C9E8-40D9-B131-047C3BAF4982}"/>
              </a:ext>
            </a:extLst>
          </p:cNvPr>
          <p:cNvSpPr/>
          <p:nvPr/>
        </p:nvSpPr>
        <p:spPr>
          <a:xfrm>
            <a:off x="17576171" y="21946931"/>
            <a:ext cx="1607373" cy="519102"/>
          </a:xfrm>
          <a:prstGeom prst="roundRect">
            <a:avLst/>
          </a:prstGeom>
          <a:solidFill>
            <a:srgbClr val="E0CA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개화단계</a:t>
            </a: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6CCBB28F-2C86-4A54-B39B-E8E579F5D05C}"/>
              </a:ext>
            </a:extLst>
          </p:cNvPr>
          <p:cNvSpPr/>
          <p:nvPr/>
        </p:nvSpPr>
        <p:spPr>
          <a:xfrm>
            <a:off x="17589024" y="22608368"/>
            <a:ext cx="1607373" cy="519102"/>
          </a:xfrm>
          <a:prstGeom prst="roundRect">
            <a:avLst/>
          </a:prstGeom>
          <a:solidFill>
            <a:srgbClr val="E0CA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과비대단계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EE90421-AA6E-4F51-B5A6-43047D9CB2AA}"/>
              </a:ext>
            </a:extLst>
          </p:cNvPr>
          <p:cNvSpPr/>
          <p:nvPr/>
        </p:nvSpPr>
        <p:spPr>
          <a:xfrm>
            <a:off x="24338864" y="31095816"/>
            <a:ext cx="1328130" cy="943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1589AC87-F450-4A54-A694-242AB64DA85B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0899" t="28830" r="20649" b="15284"/>
          <a:stretch/>
        </p:blipFill>
        <p:spPr>
          <a:xfrm>
            <a:off x="24838072" y="32099731"/>
            <a:ext cx="329704" cy="161280"/>
          </a:xfrm>
          <a:prstGeom prst="rect">
            <a:avLst/>
          </a:prstGeom>
        </p:spPr>
      </p:pic>
      <p:pic>
        <p:nvPicPr>
          <p:cNvPr id="74" name="Picture 2" descr="https://cdn-icons-png.flaticon.com/512/2338/2338802.png">
            <a:extLst>
              <a:ext uri="{FF2B5EF4-FFF2-40B4-BE49-F238E27FC236}">
                <a16:creationId xmlns:a16="http://schemas.microsoft.com/office/drawing/2014/main" id="{680353F2-4FAA-44CB-B094-CA915CE4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361" y="31062794"/>
            <a:ext cx="817127" cy="81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4BE0AE5-E8BD-4E16-BED9-4FFE621D3575}"/>
              </a:ext>
            </a:extLst>
          </p:cNvPr>
          <p:cNvSpPr/>
          <p:nvPr/>
        </p:nvSpPr>
        <p:spPr>
          <a:xfrm>
            <a:off x="24477505" y="31899454"/>
            <a:ext cx="1003767" cy="101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LED</a:t>
            </a:r>
            <a:r>
              <a:rPr lang="en-US" altLang="ko-KR" sz="700" b="1" dirty="0">
                <a:solidFill>
                  <a:schemeClr val="tx1"/>
                </a:solidFill>
              </a:rPr>
              <a:t> </a:t>
            </a:r>
            <a:r>
              <a:rPr lang="en-US" altLang="ko-KR" sz="700" b="1" dirty="0">
                <a:solidFill>
                  <a:srgbClr val="F6503B"/>
                </a:solidFill>
              </a:rPr>
              <a:t>on</a:t>
            </a:r>
            <a:endParaRPr lang="ko-KR" altLang="en-US" sz="700" b="1" dirty="0">
              <a:solidFill>
                <a:srgbClr val="F6503B"/>
              </a:solidFill>
            </a:endParaRPr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822055DD-E139-4BED-AB6C-E1DF0857353D}"/>
              </a:ext>
            </a:extLst>
          </p:cNvPr>
          <p:cNvSpPr/>
          <p:nvPr/>
        </p:nvSpPr>
        <p:spPr>
          <a:xfrm rot="10800000">
            <a:off x="17933173" y="32286736"/>
            <a:ext cx="581737" cy="663676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F6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867175EA-3A9F-4442-8CBA-EB5E8FC7FC22}"/>
              </a:ext>
            </a:extLst>
          </p:cNvPr>
          <p:cNvSpPr/>
          <p:nvPr/>
        </p:nvSpPr>
        <p:spPr>
          <a:xfrm rot="16200000">
            <a:off x="17792330" y="32550419"/>
            <a:ext cx="863425" cy="195948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6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D73329F-37F9-46C5-879A-E513277C6AC6}"/>
              </a:ext>
            </a:extLst>
          </p:cNvPr>
          <p:cNvSpPr txBox="1"/>
          <p:nvPr/>
        </p:nvSpPr>
        <p:spPr>
          <a:xfrm>
            <a:off x="17562236" y="33334197"/>
            <a:ext cx="1323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FF0000"/>
                </a:solidFill>
                <a:highlight>
                  <a:srgbClr val="FFFF00"/>
                </a:highlight>
              </a:rPr>
              <a:t>TRY  ME!!</a:t>
            </a:r>
            <a:endParaRPr lang="ko-KR" altLang="en-US" sz="22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6311D63F-A2D8-4F52-A273-BFEE6CAADB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8738" y="3403367"/>
            <a:ext cx="2857500" cy="2857500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0FD4D3C2-9FD3-4E1A-A22A-EF6291916C2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907" y="293499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73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17FB8B56954894899306111D41A51EC" ma:contentTypeVersion="0" ma:contentTypeDescription="새 문서를 만듭니다." ma:contentTypeScope="" ma:versionID="a8dbae3f9183bd11f8e69e35676a2a2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40132dc310ec124cafddfc8f6faad5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ED84189-8944-4C2B-863A-0167D6F584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F8DFC32-ACB5-4F55-BA5B-D57FEE990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FF5543-8856-4F29-B660-95A88FB40199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6796</TotalTime>
  <Words>1012</Words>
  <Application>Microsoft Office PowerPoint</Application>
  <PresentationFormat>사용자 지정</PresentationFormat>
  <Paragraphs>144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2" baseType="lpstr">
      <vt:lpstr>Arial Unicode MS</vt:lpstr>
      <vt:lpstr>Microsoft GothicNeo</vt:lpstr>
      <vt:lpstr>맑은 고딕</vt:lpstr>
      <vt:lpstr>바탕체</vt:lpstr>
      <vt:lpstr>한컴산뜻돋움</vt:lpstr>
      <vt:lpstr>Arial</vt:lpstr>
      <vt:lpstr>Calibri</vt:lpstr>
      <vt:lpstr>Calibri Light</vt:lpstr>
      <vt:lpstr>Cambria Math</vt:lpstr>
      <vt:lpstr>Times New Roman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Strawberry Photosynthetic Characteristics  according to Leaf Position and Days After Planting</dc:title>
  <dc:creator>최 수영</dc:creator>
  <cp:lastModifiedBy>user</cp:lastModifiedBy>
  <cp:revision>167</cp:revision>
  <dcterms:created xsi:type="dcterms:W3CDTF">2022-08-31T03:06:53Z</dcterms:created>
  <dcterms:modified xsi:type="dcterms:W3CDTF">2022-10-31T09:52:24Z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0x010100D17FB8B56954894899306111D41A51EC</vt:lpwstr>
  </property>
</Properties>
</file>